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3"/>
  </p:notesMasterIdLst>
  <p:sldIdLst>
    <p:sldId id="256" r:id="rId2"/>
    <p:sldId id="290" r:id="rId3"/>
    <p:sldId id="284" r:id="rId4"/>
    <p:sldId id="257" r:id="rId5"/>
    <p:sldId id="259" r:id="rId6"/>
    <p:sldId id="291" r:id="rId7"/>
    <p:sldId id="260" r:id="rId8"/>
    <p:sldId id="269" r:id="rId9"/>
    <p:sldId id="277" r:id="rId10"/>
    <p:sldId id="281" r:id="rId11"/>
    <p:sldId id="282" r:id="rId12"/>
    <p:sldId id="283" r:id="rId13"/>
    <p:sldId id="264" r:id="rId14"/>
    <p:sldId id="263" r:id="rId15"/>
    <p:sldId id="266" r:id="rId16"/>
    <p:sldId id="293" r:id="rId17"/>
    <p:sldId id="275" r:id="rId18"/>
    <p:sldId id="276" r:id="rId19"/>
    <p:sldId id="285" r:id="rId20"/>
    <p:sldId id="270" r:id="rId21"/>
    <p:sldId id="29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FA5"/>
    <a:srgbClr val="251BA9"/>
    <a:srgbClr val="9C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NCC-NAS-01\NCCUserFolder$\Policy\mmahmood\My%20Documents\neW%20beGiNNiNg;%20EcOnoMiC%20aNaLYsiS%20101\INDUSTRY%20STATISTICS%20%20-%20November%20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CC-NAS-01\NCCUserFolder$\Policy\mmahmood\My%20Documents\neW%20beGiNNiNg;%20EcOnoMiC%20aNaLYsiS%20101\INDUSTRY%20STATISTICS%20%20-%20November%20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CC-NAS-01\NCCUserFolder$\Policy\mmahmood\My%20Documents\neW%20beGiNNiNg;%20EcOnoMiC%20aNaLYsiS%20101\INDUSTRY%20STATISTICS%20%20-%20November%2020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cc-nas-01\UserHomeFolder$\CorporatePlanning\fshagari\Documents\SCPM\Annual%20Report\2013\tables%20of%20industry%20statistics%2020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Active Internet Subscriptions: </a:t>
            </a:r>
            <a:r>
              <a:rPr lang="en-US" dirty="0" smtClean="0"/>
              <a:t>Nov</a:t>
            </a:r>
            <a:r>
              <a:rPr lang="en-US" baseline="0" dirty="0" smtClean="0"/>
              <a:t> 20</a:t>
            </a:r>
            <a:r>
              <a:rPr lang="en-US" dirty="0" smtClean="0"/>
              <a:t>14 – Nov</a:t>
            </a:r>
            <a:r>
              <a:rPr lang="en-US" baseline="0" dirty="0" smtClean="0"/>
              <a:t> 20</a:t>
            </a:r>
            <a:r>
              <a:rPr lang="en-US" dirty="0" smtClean="0"/>
              <a:t>15</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Graphs!$B$178</c:f>
              <c:strCache>
                <c:ptCount val="1"/>
                <c:pt idx="0">
                  <c:v>Active Internet Subscriptions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path path="circle">
                <a:fillToRect l="100000" t="100000" r="100000" b="100000"/>
              </a:path>
            </a:gradFill>
            <a:ln>
              <a:noFill/>
            </a:ln>
            <a:effectLst>
              <a:outerShdw blurRad="57150" dist="19050" dir="5400000" algn="ctr" rotWithShape="0">
                <a:srgbClr val="000000">
                  <a:alpha val="63000"/>
                </a:srgbClr>
              </a:outerShdw>
            </a:effectLst>
            <a:scene3d>
              <a:camera prst="orthographicFront">
                <a:rot lat="0" lon="0" rev="0"/>
              </a:camera>
              <a:lightRig rig="flat" dir="t">
                <a:rot lat="0" lon="0" rev="3600000"/>
              </a:lightRig>
            </a:scene3d>
            <a:sp3d/>
          </c:spPr>
          <c:invertIfNegative val="0"/>
          <c:cat>
            <c:numRef>
              <c:f>Graphs!$C$177:$P$177</c:f>
              <c:numCache>
                <c:formatCode>mmm\-yy</c:formatCode>
                <c:ptCount val="14"/>
                <c:pt idx="0">
                  <c:v>41957</c:v>
                </c:pt>
                <c:pt idx="1">
                  <c:v>41974</c:v>
                </c:pt>
                <c:pt idx="2">
                  <c:v>42019</c:v>
                </c:pt>
                <c:pt idx="3">
                  <c:v>42050</c:v>
                </c:pt>
                <c:pt idx="4" formatCode="[$-409]mmm\-yy;@">
                  <c:v>42078</c:v>
                </c:pt>
                <c:pt idx="5">
                  <c:v>42109</c:v>
                </c:pt>
                <c:pt idx="6">
                  <c:v>42139</c:v>
                </c:pt>
                <c:pt idx="7">
                  <c:v>42170</c:v>
                </c:pt>
                <c:pt idx="8">
                  <c:v>42200</c:v>
                </c:pt>
                <c:pt idx="9">
                  <c:v>42231</c:v>
                </c:pt>
                <c:pt idx="10">
                  <c:v>42231</c:v>
                </c:pt>
                <c:pt idx="11">
                  <c:v>42262</c:v>
                </c:pt>
                <c:pt idx="12">
                  <c:v>42278</c:v>
                </c:pt>
                <c:pt idx="13">
                  <c:v>42309</c:v>
                </c:pt>
              </c:numCache>
            </c:numRef>
          </c:cat>
          <c:val>
            <c:numRef>
              <c:f>Graphs!$C$178:$P$178</c:f>
              <c:numCache>
                <c:formatCode>#,##0</c:formatCode>
                <c:ptCount val="14"/>
                <c:pt idx="0">
                  <c:v>74241805</c:v>
                </c:pt>
                <c:pt idx="1">
                  <c:v>76492866</c:v>
                </c:pt>
                <c:pt idx="2">
                  <c:v>82061747</c:v>
                </c:pt>
                <c:pt idx="3">
                  <c:v>83377782</c:v>
                </c:pt>
                <c:pt idx="4" formatCode="_(* #,##0_);_(* \(#,##0\);_(* &quot;-&quot;??_);_(@_)">
                  <c:v>85482630</c:v>
                </c:pt>
                <c:pt idx="5" formatCode="_(* #,##0_);_(* \(#,##0\);_(* &quot;-&quot;??_);_(@_)">
                  <c:v>87069981</c:v>
                </c:pt>
                <c:pt idx="6" formatCode="_(* #,##0_);_(* \(#,##0\);_(* &quot;-&quot;??_);_(@_)">
                  <c:v>88298464</c:v>
                </c:pt>
                <c:pt idx="7" formatCode="_(* #,##0_);_(* \(#,##0\);_(* &quot;-&quot;??_);_(@_)">
                  <c:v>92829513</c:v>
                </c:pt>
                <c:pt idx="8" formatCode="_(* #,##0_);_(* \(#,##0\);_(* &quot;-&quot;??_);_(@_)">
                  <c:v>93565774</c:v>
                </c:pt>
                <c:pt idx="9">
                  <c:v>95379203</c:v>
                </c:pt>
                <c:pt idx="10">
                  <c:v>95379203</c:v>
                </c:pt>
                <c:pt idx="11">
                  <c:v>97226248</c:v>
                </c:pt>
                <c:pt idx="12">
                  <c:v>97682517</c:v>
                </c:pt>
                <c:pt idx="13">
                  <c:v>97824017</c:v>
                </c:pt>
              </c:numCache>
            </c:numRef>
          </c:val>
        </c:ser>
        <c:dLbls>
          <c:showLegendKey val="0"/>
          <c:showVal val="0"/>
          <c:showCatName val="0"/>
          <c:showSerName val="0"/>
          <c:showPercent val="0"/>
          <c:showBubbleSize val="0"/>
        </c:dLbls>
        <c:gapWidth val="150"/>
        <c:shape val="box"/>
        <c:axId val="196679480"/>
        <c:axId val="196673600"/>
        <c:axId val="0"/>
      </c:bar3DChart>
      <c:dateAx>
        <c:axId val="196679480"/>
        <c:scaling>
          <c:orientation val="minMax"/>
        </c:scaling>
        <c:delete val="0"/>
        <c:axPos val="b"/>
        <c:numFmt formatCode="mmm\-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6673600"/>
        <c:crosses val="autoZero"/>
        <c:auto val="1"/>
        <c:lblOffset val="100"/>
        <c:baseTimeUnit val="months"/>
      </c:dateAx>
      <c:valAx>
        <c:axId val="19667360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66794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400">
                <a:solidFill>
                  <a:sysClr val="windowText" lastClr="000000"/>
                </a:solidFill>
              </a:rPr>
              <a:t>Trend</a:t>
            </a:r>
            <a:r>
              <a:rPr lang="en-US" sz="1400" baseline="0">
                <a:solidFill>
                  <a:sysClr val="windowText" lastClr="000000"/>
                </a:solidFill>
              </a:rPr>
              <a:t> of Active Internet Subscriptions: Mobile [GSM] (Nov '14 - Nov '15)</a:t>
            </a:r>
            <a:endParaRPr lang="en-US" sz="140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Graphs!$B$203</c:f>
              <c:strCache>
                <c:ptCount val="1"/>
                <c:pt idx="0">
                  <c:v>MTN</c:v>
                </c:pt>
              </c:strCache>
            </c:strRef>
          </c:tx>
          <c:spPr>
            <a:solidFill>
              <a:srgbClr val="FFCC00"/>
            </a:solidFill>
            <a:ln>
              <a:noFill/>
            </a:ln>
            <a:effectLst>
              <a:outerShdw blurRad="40000" dist="23000" dir="5400000" rotWithShape="0">
                <a:srgbClr val="000000">
                  <a:alpha val="35000"/>
                </a:srgbClr>
              </a:outerShdw>
            </a:effectLst>
            <a:sp3d/>
          </c:spPr>
          <c:invertIfNegative val="0"/>
          <c:cat>
            <c:numRef>
              <c:f>Graphs!$C$202:$O$202</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Graphs!$C$203:$O$203</c:f>
              <c:numCache>
                <c:formatCode>#,##0</c:formatCode>
                <c:ptCount val="13"/>
                <c:pt idx="0">
                  <c:v>37918448</c:v>
                </c:pt>
                <c:pt idx="1">
                  <c:v>38616737</c:v>
                </c:pt>
                <c:pt idx="2">
                  <c:v>39173123</c:v>
                </c:pt>
                <c:pt idx="3">
                  <c:v>39278019</c:v>
                </c:pt>
                <c:pt idx="4" formatCode="_(* #,##0_);_(* \(#,##0\);_(* &quot;-&quot;??_);_(@_)">
                  <c:v>39904772</c:v>
                </c:pt>
                <c:pt idx="5" formatCode="_(* #,##0_);_(* \(#,##0\);_(* &quot;-&quot;??_);_(@_)">
                  <c:v>39520285</c:v>
                </c:pt>
                <c:pt idx="6" formatCode="_(* #,##0_);_(* \(#,##0\);_(* &quot;-&quot;??_);_(@_)">
                  <c:v>40830146</c:v>
                </c:pt>
                <c:pt idx="7" formatCode="_(* #,##0_);_(* \(#,##0\);_(* &quot;-&quot;??_);_(@_)">
                  <c:v>40485670</c:v>
                </c:pt>
                <c:pt idx="8" formatCode="_(* #,##0_);_(* \(#,##0\);_(* &quot;-&quot;??_);_(@_)">
                  <c:v>41101886</c:v>
                </c:pt>
                <c:pt idx="9" formatCode="_(* #,##0_);_(* \(#,##0\);_(* &quot;-&quot;??_);_(@_)">
                  <c:v>41411846</c:v>
                </c:pt>
                <c:pt idx="10" formatCode="_(* #,##0_);_(* \(#,##0\);_(* &quot;-&quot;??_);_(@_)">
                  <c:v>41835294</c:v>
                </c:pt>
                <c:pt idx="11" formatCode="_(* #,##0_);_(* \(#,##0\);_(* &quot;-&quot;??_);_(@_)">
                  <c:v>41025019</c:v>
                </c:pt>
                <c:pt idx="12" formatCode="_(* #,##0_);_(* \(#,##0\);_(* &quot;-&quot;??_);_(@_)">
                  <c:v>40872869</c:v>
                </c:pt>
              </c:numCache>
            </c:numRef>
          </c:val>
        </c:ser>
        <c:ser>
          <c:idx val="1"/>
          <c:order val="1"/>
          <c:tx>
            <c:strRef>
              <c:f>Graphs!$B$204</c:f>
              <c:strCache>
                <c:ptCount val="1"/>
                <c:pt idx="0">
                  <c:v>GLO</c:v>
                </c:pt>
              </c:strCache>
            </c:strRef>
          </c:tx>
          <c:spPr>
            <a:solidFill>
              <a:srgbClr val="92D050"/>
            </a:solidFill>
            <a:ln>
              <a:noFill/>
            </a:ln>
            <a:effectLst>
              <a:outerShdw blurRad="40000" dist="23000" dir="5400000" rotWithShape="0">
                <a:srgbClr val="000000">
                  <a:alpha val="35000"/>
                </a:srgbClr>
              </a:outerShdw>
            </a:effectLst>
            <a:sp3d/>
          </c:spPr>
          <c:invertIfNegative val="0"/>
          <c:cat>
            <c:numRef>
              <c:f>Graphs!$C$202:$O$202</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Graphs!$C$204:$O$204</c:f>
              <c:numCache>
                <c:formatCode>#,##0</c:formatCode>
                <c:ptCount val="13"/>
                <c:pt idx="0">
                  <c:v>16524740</c:v>
                </c:pt>
                <c:pt idx="1">
                  <c:v>17139320</c:v>
                </c:pt>
                <c:pt idx="2">
                  <c:v>17671405</c:v>
                </c:pt>
                <c:pt idx="3">
                  <c:v>18184587</c:v>
                </c:pt>
                <c:pt idx="4" formatCode="_(* #,##0_);_(* \(#,##0\);_(* &quot;-&quot;??_);_(@_)">
                  <c:v>18617607</c:v>
                </c:pt>
                <c:pt idx="5" formatCode="_(* #,##0_);_(* \(#,##0\);_(* &quot;-&quot;??_);_(@_)">
                  <c:v>19690526</c:v>
                </c:pt>
                <c:pt idx="6" formatCode="_(* #,##0_);_(* \(#,##0\);_(* &quot;-&quot;??_);_(@_)">
                  <c:v>19340990</c:v>
                </c:pt>
                <c:pt idx="7" formatCode="_(* #,##0_);_(* \(#,##0\);_(* &quot;-&quot;??_);_(@_)">
                  <c:v>19330549</c:v>
                </c:pt>
                <c:pt idx="8" formatCode="_(* #,##0_);_(* \(#,##0\);_(* &quot;-&quot;??_);_(@_)">
                  <c:v>19330549</c:v>
                </c:pt>
                <c:pt idx="9" formatCode="_(* #,##0_);_(* \(#,##0\);_(* &quot;-&quot;??_);_(@_)">
                  <c:v>20765379</c:v>
                </c:pt>
                <c:pt idx="10" formatCode="_(* #,##0_);_(* \(#,##0\);_(* &quot;-&quot;??_);_(@_)">
                  <c:v>21896229</c:v>
                </c:pt>
                <c:pt idx="11" formatCode="_(* #,##0_);_(* \(#,##0\);_(* &quot;-&quot;??_);_(@_)">
                  <c:v>23285454</c:v>
                </c:pt>
                <c:pt idx="12" formatCode="_(* #,##0_);_(* \(#,##0\);_(* &quot;-&quot;??_);_(@_)">
                  <c:v>24952559</c:v>
                </c:pt>
              </c:numCache>
            </c:numRef>
          </c:val>
        </c:ser>
        <c:ser>
          <c:idx val="2"/>
          <c:order val="2"/>
          <c:tx>
            <c:strRef>
              <c:f>Graphs!$B$205</c:f>
              <c:strCache>
                <c:ptCount val="1"/>
                <c:pt idx="0">
                  <c:v>AIRTEL</c:v>
                </c:pt>
              </c:strCache>
            </c:strRef>
          </c:tx>
          <c:spPr>
            <a:solidFill>
              <a:srgbClr val="FF0000"/>
            </a:solidFill>
            <a:ln>
              <a:noFill/>
            </a:ln>
            <a:effectLst>
              <a:outerShdw blurRad="40000" dist="23000" dir="5400000" rotWithShape="0">
                <a:srgbClr val="000000">
                  <a:alpha val="35000"/>
                </a:srgbClr>
              </a:outerShdw>
            </a:effectLst>
            <a:sp3d/>
          </c:spPr>
          <c:invertIfNegative val="0"/>
          <c:cat>
            <c:numRef>
              <c:f>Graphs!$C$202:$O$202</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Graphs!$C$205:$O$205</c:f>
              <c:numCache>
                <c:formatCode>#,##0</c:formatCode>
                <c:ptCount val="13"/>
                <c:pt idx="0">
                  <c:v>13820307</c:v>
                </c:pt>
                <c:pt idx="1">
                  <c:v>14371987</c:v>
                </c:pt>
                <c:pt idx="2">
                  <c:v>14969924</c:v>
                </c:pt>
                <c:pt idx="3">
                  <c:v>15894061</c:v>
                </c:pt>
                <c:pt idx="4" formatCode="_(* #,##0_);_(* \(#,##0\);_(* &quot;-&quot;??_);_(@_)">
                  <c:v>16603147</c:v>
                </c:pt>
                <c:pt idx="5" formatCode="_(* #,##0_);_(* \(#,##0\);_(* &quot;-&quot;??_);_(@_)">
                  <c:v>17272665</c:v>
                </c:pt>
                <c:pt idx="6" formatCode="_(* #,##0_);_(* \(#,##0\);_(* &quot;-&quot;??_);_(@_)">
                  <c:v>17634885</c:v>
                </c:pt>
                <c:pt idx="7" formatCode="_(* #,##0_);_(* \(#,##0\);_(* &quot;-&quot;??_);_(@_)">
                  <c:v>17598626</c:v>
                </c:pt>
                <c:pt idx="8" formatCode="_(* #,##0_);_(* \(#,##0\);_(* &quot;-&quot;??_);_(@_)">
                  <c:v>17605852</c:v>
                </c:pt>
                <c:pt idx="9" formatCode="_(* #,##0_);_(* \(#,##0\);_(* &quot;-&quot;??_);_(@_)">
                  <c:v>17495014</c:v>
                </c:pt>
                <c:pt idx="10" formatCode="_(* #,##0_);_(* \(#,##0\);_(* &quot;-&quot;??_);_(@_)">
                  <c:v>17730955</c:v>
                </c:pt>
                <c:pt idx="11" formatCode="_(* #,##0_);_(* \(#,##0\);_(* &quot;-&quot;??_);_(@_)">
                  <c:v>22491187</c:v>
                </c:pt>
                <c:pt idx="12" formatCode="_(* #,##0_);_(* \(#,##0\);_(* &quot;-&quot;??_);_(@_)">
                  <c:v>16837282</c:v>
                </c:pt>
              </c:numCache>
            </c:numRef>
          </c:val>
        </c:ser>
        <c:ser>
          <c:idx val="3"/>
          <c:order val="3"/>
          <c:tx>
            <c:strRef>
              <c:f>Graphs!$B$206</c:f>
              <c:strCache>
                <c:ptCount val="1"/>
                <c:pt idx="0">
                  <c:v>EMTS</c:v>
                </c:pt>
              </c:strCache>
            </c:strRef>
          </c:tx>
          <c:spPr>
            <a:solidFill>
              <a:srgbClr val="42771B"/>
            </a:solidFill>
            <a:ln>
              <a:noFill/>
            </a:ln>
            <a:effectLst>
              <a:outerShdw blurRad="40000" dist="23000" dir="5400000" rotWithShape="0">
                <a:srgbClr val="000000">
                  <a:alpha val="35000"/>
                </a:srgbClr>
              </a:outerShdw>
            </a:effectLst>
            <a:sp3d/>
          </c:spPr>
          <c:invertIfNegative val="0"/>
          <c:cat>
            <c:numRef>
              <c:f>Graphs!$C$202:$O$202</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Graphs!$C$206:$O$206</c:f>
              <c:numCache>
                <c:formatCode>#,##0</c:formatCode>
                <c:ptCount val="13"/>
                <c:pt idx="0">
                  <c:v>5810488</c:v>
                </c:pt>
                <c:pt idx="1">
                  <c:v>6194758</c:v>
                </c:pt>
                <c:pt idx="2">
                  <c:v>10078388</c:v>
                </c:pt>
                <c:pt idx="3">
                  <c:v>9852713</c:v>
                </c:pt>
                <c:pt idx="4" formatCode="_(* #,##0_);_(* \(#,##0\);_(* &quot;-&quot;??_);_(@_)">
                  <c:v>10189568</c:v>
                </c:pt>
                <c:pt idx="5" formatCode="_(* #,##0_);_(* \(#,##0\);_(* &quot;-&quot;??_);_(@_)">
                  <c:v>10421229</c:v>
                </c:pt>
                <c:pt idx="6" formatCode="_(* #,##0_);_(* \(#,##0\);_(* &quot;-&quot;??_);_(@_)">
                  <c:v>10330559</c:v>
                </c:pt>
                <c:pt idx="7" formatCode="_(* #,##0_);_(* \(#,##0\);_(* &quot;-&quot;??_);_(@_)">
                  <c:v>15285079</c:v>
                </c:pt>
                <c:pt idx="8" formatCode="_(* #,##0_);_(* \(#,##0\);_(* &quot;-&quot;??_);_(@_)">
                  <c:v>15364860</c:v>
                </c:pt>
                <c:pt idx="9" formatCode="_(* #,##0_);_(* \(#,##0\);_(* &quot;-&quot;??_);_(@_)">
                  <c:v>15541009</c:v>
                </c:pt>
                <c:pt idx="10" formatCode="_(* #,##0_);_(* \(#,##0\);_(* &quot;-&quot;??_);_(@_)">
                  <c:v>15598070</c:v>
                </c:pt>
                <c:pt idx="11" formatCode="_(* #,##0_);_(* \(#,##0\);_(* &quot;-&quot;??_);_(@_)">
                  <c:v>15446116</c:v>
                </c:pt>
                <c:pt idx="12" formatCode="_(* #,##0_);_(* \(#,##0\);_(* &quot;-&quot;??_);_(@_)">
                  <c:v>15161307</c:v>
                </c:pt>
              </c:numCache>
            </c:numRef>
          </c:val>
        </c:ser>
        <c:dLbls>
          <c:showLegendKey val="0"/>
          <c:showVal val="0"/>
          <c:showCatName val="0"/>
          <c:showSerName val="0"/>
          <c:showPercent val="0"/>
          <c:showBubbleSize val="0"/>
        </c:dLbls>
        <c:gapWidth val="150"/>
        <c:shape val="box"/>
        <c:axId val="196673992"/>
        <c:axId val="196674384"/>
        <c:axId val="0"/>
      </c:bar3DChart>
      <c:dateAx>
        <c:axId val="196673992"/>
        <c:scaling>
          <c:orientation val="minMax"/>
        </c:scaling>
        <c:delete val="0"/>
        <c:axPos val="b"/>
        <c:numFmt formatCode="[$-409]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6674384"/>
        <c:crosses val="autoZero"/>
        <c:auto val="1"/>
        <c:lblOffset val="100"/>
        <c:baseTimeUnit val="months"/>
      </c:dateAx>
      <c:valAx>
        <c:axId val="1966743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6673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accent1">
            <a:lumMod val="0"/>
            <a:lumOff val="100000"/>
          </a:schemeClr>
        </a:gs>
        <a:gs pos="100000">
          <a:schemeClr val="accent1">
            <a:lumMod val="0"/>
            <a:lumOff val="100000"/>
          </a:schemeClr>
        </a:gs>
        <a:gs pos="100000">
          <a:schemeClr val="accent1">
            <a:lumMod val="100000"/>
          </a:schemeClr>
        </a:gs>
      </a:gsLst>
      <a:path path="circle">
        <a:fillToRect l="50000" t="-80000" r="50000" b="180000"/>
      </a:path>
      <a:tileRect/>
    </a:gradFill>
    <a:ln w="9525" cap="flat" cmpd="sng" algn="ctr">
      <a:solidFill>
        <a:schemeClr val="tx2">
          <a:lumMod val="15000"/>
          <a:lumOff val="85000"/>
        </a:schemeClr>
      </a:solidFill>
      <a:round/>
    </a:ln>
    <a:effectLst/>
    <a:scene3d>
      <a:camera prst="orthographicFront"/>
      <a:lightRig rig="threePt" dir="t"/>
    </a:scene3d>
    <a:sp3d>
      <a:bevelT prst="relaxedInset"/>
    </a:sp3d>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Trend</a:t>
            </a:r>
            <a:r>
              <a:rPr lang="en-US" sz="1600" b="1" baseline="0">
                <a:solidFill>
                  <a:sysClr val="windowText" lastClr="000000"/>
                </a:solidFill>
              </a:rPr>
              <a:t> of Active Internet Subscriptions Mobile [CDMA]</a:t>
            </a:r>
          </a:p>
          <a:p>
            <a:pPr>
              <a:defRPr b="1"/>
            </a:pPr>
            <a:r>
              <a:rPr lang="en-US" sz="1600" b="1" baseline="0">
                <a:solidFill>
                  <a:sysClr val="windowText" lastClr="000000"/>
                </a:solidFill>
              </a:rPr>
              <a:t> Nov '14 - Nov '15</a:t>
            </a:r>
            <a:endParaRPr lang="en-US" sz="16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Graphs!$C$232</c:f>
              <c:strCache>
                <c:ptCount val="1"/>
                <c:pt idx="0">
                  <c:v>MULTILINKS</c:v>
                </c:pt>
              </c:strCache>
            </c:strRef>
          </c:tx>
          <c:spPr>
            <a:solidFill>
              <a:schemeClr val="accent1"/>
            </a:solidFill>
            <a:ln>
              <a:noFill/>
            </a:ln>
            <a:effectLst/>
            <a:sp3d/>
          </c:spPr>
          <c:invertIfNegative val="0"/>
          <c:cat>
            <c:numRef>
              <c:f>Graphs!$D$231:$P$231</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Graphs!$D$232:$P$232</c:f>
              <c:numCache>
                <c:formatCode>General</c:formatCode>
                <c:ptCount val="13"/>
                <c:pt idx="0" formatCode="#,##0">
                  <c:v>1284</c:v>
                </c:pt>
                <c:pt idx="1">
                  <c:v>954</c:v>
                </c:pt>
                <c:pt idx="2">
                  <c:v>739</c:v>
                </c:pt>
                <c:pt idx="3">
                  <c:v>649</c:v>
                </c:pt>
                <c:pt idx="4">
                  <c:v>551</c:v>
                </c:pt>
                <c:pt idx="5">
                  <c:v>527</c:v>
                </c:pt>
                <c:pt idx="6">
                  <c:v>126</c:v>
                </c:pt>
                <c:pt idx="7">
                  <c:v>167</c:v>
                </c:pt>
                <c:pt idx="8">
                  <c:v>203</c:v>
                </c:pt>
                <c:pt idx="9">
                  <c:v>260</c:v>
                </c:pt>
                <c:pt idx="10">
                  <c:v>286</c:v>
                </c:pt>
                <c:pt idx="11">
                  <c:v>289</c:v>
                </c:pt>
                <c:pt idx="12">
                  <c:v>283</c:v>
                </c:pt>
              </c:numCache>
            </c:numRef>
          </c:val>
        </c:ser>
        <c:ser>
          <c:idx val="1"/>
          <c:order val="1"/>
          <c:tx>
            <c:strRef>
              <c:f>Graphs!$C$233</c:f>
              <c:strCache>
                <c:ptCount val="1"/>
                <c:pt idx="0">
                  <c:v>VISAFONE</c:v>
                </c:pt>
              </c:strCache>
            </c:strRef>
          </c:tx>
          <c:spPr>
            <a:solidFill>
              <a:schemeClr val="accent2"/>
            </a:solidFill>
            <a:ln>
              <a:noFill/>
            </a:ln>
            <a:effectLst/>
            <a:sp3d/>
          </c:spPr>
          <c:invertIfNegative val="0"/>
          <c:cat>
            <c:numRef>
              <c:f>Graphs!$D$231:$P$231</c:f>
              <c:numCache>
                <c:formatCode>mmm\-yy</c:formatCode>
                <c:ptCount val="13"/>
                <c:pt idx="0" formatCode="[$-409]mmm\-yy;@">
                  <c:v>41957</c:v>
                </c:pt>
                <c:pt idx="1">
                  <c:v>41974</c:v>
                </c:pt>
                <c:pt idx="2">
                  <c:v>42019</c:v>
                </c:pt>
                <c:pt idx="3">
                  <c:v>42050</c:v>
                </c:pt>
                <c:pt idx="4" formatCode="[$-409]mmm\-yy;@">
                  <c:v>42078</c:v>
                </c:pt>
                <c:pt idx="5">
                  <c:v>42109</c:v>
                </c:pt>
                <c:pt idx="6">
                  <c:v>42139</c:v>
                </c:pt>
                <c:pt idx="7">
                  <c:v>42170</c:v>
                </c:pt>
                <c:pt idx="8">
                  <c:v>42200</c:v>
                </c:pt>
                <c:pt idx="9">
                  <c:v>42231</c:v>
                </c:pt>
                <c:pt idx="10">
                  <c:v>42248</c:v>
                </c:pt>
                <c:pt idx="11">
                  <c:v>42278</c:v>
                </c:pt>
                <c:pt idx="12">
                  <c:v>42309</c:v>
                </c:pt>
              </c:numCache>
            </c:numRef>
          </c:cat>
          <c:val>
            <c:numRef>
              <c:f>Graphs!$D$233:$P$233</c:f>
              <c:numCache>
                <c:formatCode>General</c:formatCode>
                <c:ptCount val="13"/>
                <c:pt idx="0" formatCode="#,##0">
                  <c:v>154744</c:v>
                </c:pt>
                <c:pt idx="1">
                  <c:v>153370</c:v>
                </c:pt>
                <c:pt idx="2" formatCode="#,##0">
                  <c:v>153059</c:v>
                </c:pt>
                <c:pt idx="3" formatCode="#,##0">
                  <c:v>152785</c:v>
                </c:pt>
                <c:pt idx="4" formatCode="_(* #,##0_);_(* \(#,##0\);_(* &quot;-&quot;??_);_(@_)">
                  <c:v>152315</c:v>
                </c:pt>
                <c:pt idx="5" formatCode="_(* #,##0_);_(* \(#,##0\);_(* &quot;-&quot;??_);_(@_)">
                  <c:v>150252</c:v>
                </c:pt>
                <c:pt idx="6" formatCode="_(* #,##0_);_(* \(#,##0\);_(* &quot;-&quot;??_);_(@_)">
                  <c:v>147487</c:v>
                </c:pt>
                <c:pt idx="7" formatCode="_(* #,##0_);_(* \(#,##0\);_(* &quot;-&quot;??_);_(@_)">
                  <c:v>115481</c:v>
                </c:pt>
                <c:pt idx="8" formatCode="_(* #,##0_);_(* \(#,##0\);_(* &quot;-&quot;??_);_(@_)">
                  <c:v>148461</c:v>
                </c:pt>
                <c:pt idx="9" formatCode="_(* #,##0_);_(* \(#,##0\);_(* &quot;-&quot;??_);_(@_)">
                  <c:v>151923</c:v>
                </c:pt>
                <c:pt idx="10" formatCode="_(* #,##0_);_(* \(#,##0\);_(* &quot;-&quot;??_);_(@_)">
                  <c:v>151530</c:v>
                </c:pt>
                <c:pt idx="11" formatCode="_(* #,##0_);_(* \(#,##0\);_(* &quot;-&quot;??_);_(@_)">
                  <c:v>149781</c:v>
                </c:pt>
                <c:pt idx="12" formatCode="_(* #,##0_);_(* \(#,##0\);_(* &quot;-&quot;??_);_(@_)">
                  <c:v>145953</c:v>
                </c:pt>
              </c:numCache>
            </c:numRef>
          </c:val>
        </c:ser>
        <c:dLbls>
          <c:showLegendKey val="0"/>
          <c:showVal val="0"/>
          <c:showCatName val="0"/>
          <c:showSerName val="0"/>
          <c:showPercent val="0"/>
          <c:showBubbleSize val="0"/>
        </c:dLbls>
        <c:gapWidth val="150"/>
        <c:shape val="box"/>
        <c:axId val="196675952"/>
        <c:axId val="196677912"/>
        <c:axId val="0"/>
      </c:bar3DChart>
      <c:dateAx>
        <c:axId val="196675952"/>
        <c:scaling>
          <c:orientation val="minMax"/>
        </c:scaling>
        <c:delete val="0"/>
        <c:axPos val="b"/>
        <c:numFmt formatCode="[$-409]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77912"/>
        <c:crosses val="autoZero"/>
        <c:auto val="1"/>
        <c:lblOffset val="100"/>
        <c:baseTimeUnit val="months"/>
      </c:dateAx>
      <c:valAx>
        <c:axId val="196677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75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0"/>
            <a:lumOff val="100000"/>
          </a:schemeClr>
        </a:gs>
        <a:gs pos="100000">
          <a:schemeClr val="accent1">
            <a:lumMod val="0"/>
            <a:lumOff val="100000"/>
          </a:schemeClr>
        </a:gs>
        <a:gs pos="100000">
          <a:schemeClr val="accent1">
            <a:lumMod val="100000"/>
          </a:schemeClr>
        </a:gs>
      </a:gsLst>
      <a:path path="circle">
        <a:fillToRect l="50000" t="-80000" r="50000" b="180000"/>
      </a:path>
    </a:gradFill>
    <a:ln w="9525" cap="flat" cmpd="sng" algn="ctr">
      <a:noFill/>
      <a:round/>
    </a:ln>
    <a:effectLst/>
    <a:scene3d>
      <a:camera prst="orthographicFront"/>
      <a:lightRig rig="threePt" dir="t"/>
    </a:scene3d>
    <a:sp3d>
      <a:bevelT prst="relaxedInset"/>
    </a:sp3d>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Teledensity and active voice subscriptions (Nov 2015)</a:t>
            </a:r>
            <a:endParaRPr lang="en-GB" sz="1600"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Sheet1!$T$66</c:f>
              <c:strCache>
                <c:ptCount val="1"/>
                <c:pt idx="0">
                  <c:v>TELEDENSITY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path path="circle">
                <a:fillToRect l="100000" t="100000" r="100000" b="100000"/>
              </a:path>
            </a:gradFill>
            <a:ln>
              <a:noFill/>
            </a:ln>
            <a:effectLst>
              <a:outerShdw blurRad="57150" dist="19050" dir="5400000" algn="ctr" rotWithShape="0">
                <a:srgbClr val="000000">
                  <a:alpha val="63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invertIfNegative val="0"/>
          <c:cat>
            <c:numRef>
              <c:f>Sheet1!$S$67:$S$90</c:f>
              <c:numCache>
                <c:formatCode>mmm\-yy</c:formatCode>
                <c:ptCount val="24"/>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numCache>
            </c:numRef>
          </c:cat>
          <c:val>
            <c:numRef>
              <c:f>Sheet1!$T$67:$T$90</c:f>
              <c:numCache>
                <c:formatCode>0.00%</c:formatCode>
                <c:ptCount val="24"/>
                <c:pt idx="0">
                  <c:v>0.91149999999999998</c:v>
                </c:pt>
                <c:pt idx="1">
                  <c:v>0.91400000000000003</c:v>
                </c:pt>
                <c:pt idx="2">
                  <c:v>0.9214</c:v>
                </c:pt>
                <c:pt idx="3">
                  <c:v>0.90780000000000005</c:v>
                </c:pt>
                <c:pt idx="4">
                  <c:v>0.92420000000000002</c:v>
                </c:pt>
                <c:pt idx="5">
                  <c:v>0.93700000000000006</c:v>
                </c:pt>
                <c:pt idx="6">
                  <c:v>0.94840000000000002</c:v>
                </c:pt>
                <c:pt idx="7">
                  <c:v>0.94420000000000004</c:v>
                </c:pt>
                <c:pt idx="8">
                  <c:v>0.95200000000000007</c:v>
                </c:pt>
                <c:pt idx="9">
                  <c:v>0.96079999999999999</c:v>
                </c:pt>
                <c:pt idx="10">
                  <c:v>0.96870000000000001</c:v>
                </c:pt>
                <c:pt idx="11">
                  <c:v>0.97599999999999998</c:v>
                </c:pt>
                <c:pt idx="12">
                  <c:v>0.99390000000000001</c:v>
                </c:pt>
                <c:pt idx="13">
                  <c:v>1.0059</c:v>
                </c:pt>
                <c:pt idx="14">
                  <c:v>1.0185</c:v>
                </c:pt>
                <c:pt idx="15">
                  <c:v>1.0281</c:v>
                </c:pt>
                <c:pt idx="16">
                  <c:v>1.0390999999999999</c:v>
                </c:pt>
                <c:pt idx="17">
                  <c:v>1.0468999999999999</c:v>
                </c:pt>
                <c:pt idx="18">
                  <c:v>1.0627</c:v>
                </c:pt>
                <c:pt idx="19">
                  <c:v>1.0767</c:v>
                </c:pt>
                <c:pt idx="20">
                  <c:v>1.0787</c:v>
                </c:pt>
                <c:pt idx="21">
                  <c:v>1.0761000000000001</c:v>
                </c:pt>
                <c:pt idx="22">
                  <c:v>1.0857000000000001</c:v>
                </c:pt>
                <c:pt idx="23">
                  <c:v>1.0866</c:v>
                </c:pt>
              </c:numCache>
            </c:numRef>
          </c:val>
        </c:ser>
        <c:dLbls>
          <c:showLegendKey val="0"/>
          <c:showVal val="0"/>
          <c:showCatName val="0"/>
          <c:showSerName val="0"/>
          <c:showPercent val="0"/>
          <c:showBubbleSize val="0"/>
        </c:dLbls>
        <c:gapWidth val="150"/>
        <c:axId val="198034440"/>
        <c:axId val="198029344"/>
      </c:barChart>
      <c:lineChart>
        <c:grouping val="standard"/>
        <c:varyColors val="0"/>
        <c:ser>
          <c:idx val="1"/>
          <c:order val="1"/>
          <c:tx>
            <c:strRef>
              <c:f>Sheet1!$U$66</c:f>
              <c:strCache>
                <c:ptCount val="1"/>
                <c:pt idx="0">
                  <c:v>ACTIVE VOICE SUBSCRIPTIONS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Sheet1!$S$67:$S$90</c:f>
              <c:numCache>
                <c:formatCode>mmm\-yy</c:formatCode>
                <c:ptCount val="24"/>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numCache>
            </c:numRef>
          </c:cat>
          <c:val>
            <c:numRef>
              <c:f>Sheet1!$U$67:$U$90</c:f>
              <c:numCache>
                <c:formatCode>#,##0</c:formatCode>
                <c:ptCount val="24"/>
                <c:pt idx="0" formatCode="_-* #,##0_-;\-* #,##0_-;_-* &quot;-&quot;??_-;_-@_-">
                  <c:v>127606629</c:v>
                </c:pt>
                <c:pt idx="1">
                  <c:v>127960580</c:v>
                </c:pt>
                <c:pt idx="2">
                  <c:v>129002841</c:v>
                </c:pt>
                <c:pt idx="3">
                  <c:v>127097196</c:v>
                </c:pt>
                <c:pt idx="4">
                  <c:v>129391392</c:v>
                </c:pt>
                <c:pt idx="5">
                  <c:v>131182520</c:v>
                </c:pt>
                <c:pt idx="6">
                  <c:v>132780703</c:v>
                </c:pt>
                <c:pt idx="7">
                  <c:v>132186840</c:v>
                </c:pt>
                <c:pt idx="8">
                  <c:v>133282003</c:v>
                </c:pt>
                <c:pt idx="9">
                  <c:v>134507196</c:v>
                </c:pt>
                <c:pt idx="10">
                  <c:v>135618994</c:v>
                </c:pt>
                <c:pt idx="11">
                  <c:v>136637853</c:v>
                </c:pt>
                <c:pt idx="12">
                  <c:v>139143610</c:v>
                </c:pt>
                <c:pt idx="13">
                  <c:v>140822483</c:v>
                </c:pt>
                <c:pt idx="14">
                  <c:v>142589775</c:v>
                </c:pt>
                <c:pt idx="15">
                  <c:v>143934208</c:v>
                </c:pt>
                <c:pt idx="16">
                  <c:v>145476326</c:v>
                </c:pt>
                <c:pt idx="17">
                  <c:v>146561744</c:v>
                </c:pt>
                <c:pt idx="18">
                  <c:v>148775410</c:v>
                </c:pt>
                <c:pt idx="19">
                  <c:v>150741005</c:v>
                </c:pt>
                <c:pt idx="20">
                  <c:v>151018624</c:v>
                </c:pt>
                <c:pt idx="21">
                  <c:v>150660631</c:v>
                </c:pt>
                <c:pt idx="22">
                  <c:v>152003124</c:v>
                </c:pt>
                <c:pt idx="23">
                  <c:v>152123172</c:v>
                </c:pt>
              </c:numCache>
            </c:numRef>
          </c:val>
          <c:smooth val="0"/>
        </c:ser>
        <c:dLbls>
          <c:showLegendKey val="0"/>
          <c:showVal val="0"/>
          <c:showCatName val="0"/>
          <c:showSerName val="0"/>
          <c:showPercent val="0"/>
          <c:showBubbleSize val="0"/>
        </c:dLbls>
        <c:marker val="1"/>
        <c:smooth val="0"/>
        <c:axId val="198036008"/>
        <c:axId val="198031696"/>
      </c:lineChart>
      <c:dateAx>
        <c:axId val="198034440"/>
        <c:scaling>
          <c:orientation val="minMax"/>
        </c:scaling>
        <c:delete val="0"/>
        <c:axPos val="b"/>
        <c:numFmt formatCode="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8029344"/>
        <c:crosses val="autoZero"/>
        <c:auto val="1"/>
        <c:lblOffset val="100"/>
        <c:baseTimeUnit val="months"/>
      </c:dateAx>
      <c:valAx>
        <c:axId val="19802934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8034440"/>
        <c:crosses val="autoZero"/>
        <c:crossBetween val="between"/>
      </c:valAx>
      <c:valAx>
        <c:axId val="198031696"/>
        <c:scaling>
          <c:orientation val="minMax"/>
        </c:scaling>
        <c:delete val="0"/>
        <c:axPos val="r"/>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8036008"/>
        <c:crosses val="max"/>
        <c:crossBetween val="between"/>
      </c:valAx>
      <c:dateAx>
        <c:axId val="198036008"/>
        <c:scaling>
          <c:orientation val="minMax"/>
        </c:scaling>
        <c:delete val="1"/>
        <c:axPos val="b"/>
        <c:numFmt formatCode="mmm\-yy" sourceLinked="1"/>
        <c:majorTickMark val="out"/>
        <c:minorTickMark val="none"/>
        <c:tickLblPos val="nextTo"/>
        <c:crossAx val="198031696"/>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chemeClr val="bg2">
        <a:lumMod val="2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7E8B1-FA12-4E22-AC16-B75DF7FE8DAB}"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05D50455-24A1-493E-BD13-BC7CEEA6BFB0}">
      <dgm:prSet phldrT="[Text]"/>
      <dgm:spPr/>
      <dgm:t>
        <a:bodyPr/>
        <a:lstStyle/>
        <a:p>
          <a:r>
            <a:rPr lang="en-US" dirty="0" smtClean="0"/>
            <a:t>introduction</a:t>
          </a:r>
          <a:endParaRPr lang="en-US" dirty="0"/>
        </a:p>
      </dgm:t>
    </dgm:pt>
    <dgm:pt modelId="{4C5EEB4E-E735-4BBA-8581-65C95980AF35}" type="parTrans" cxnId="{B680BEE9-B065-4BF4-BD30-F05F07B9CB42}">
      <dgm:prSet/>
      <dgm:spPr/>
      <dgm:t>
        <a:bodyPr/>
        <a:lstStyle/>
        <a:p>
          <a:endParaRPr lang="en-US"/>
        </a:p>
      </dgm:t>
    </dgm:pt>
    <dgm:pt modelId="{9E6FCC11-49AB-4059-BE97-A83A4B6A9065}" type="sibTrans" cxnId="{B680BEE9-B065-4BF4-BD30-F05F07B9CB42}">
      <dgm:prSet/>
      <dgm:spPr/>
      <dgm:t>
        <a:bodyPr/>
        <a:lstStyle/>
        <a:p>
          <a:endParaRPr lang="en-US"/>
        </a:p>
      </dgm:t>
    </dgm:pt>
    <dgm:pt modelId="{04D65490-F1DA-4E4F-8604-F87A96B6DA23}">
      <dgm:prSet phldrT="[Text]"/>
      <dgm:spPr/>
      <dgm:t>
        <a:bodyPr/>
        <a:lstStyle/>
        <a:p>
          <a:r>
            <a:rPr lang="en-US" dirty="0" smtClean="0"/>
            <a:t>Posers From ITU</a:t>
          </a:r>
          <a:endParaRPr lang="en-US" dirty="0"/>
        </a:p>
      </dgm:t>
    </dgm:pt>
    <dgm:pt modelId="{314CD3BA-B4CE-4322-B892-C4A3124F4555}" type="parTrans" cxnId="{D2548CD9-6D96-4903-8762-D221A7700CAD}">
      <dgm:prSet/>
      <dgm:spPr/>
      <dgm:t>
        <a:bodyPr/>
        <a:lstStyle/>
        <a:p>
          <a:endParaRPr lang="en-US"/>
        </a:p>
      </dgm:t>
    </dgm:pt>
    <dgm:pt modelId="{076EF62E-FE8B-4AB1-8B1B-2D970E729B4B}" type="sibTrans" cxnId="{D2548CD9-6D96-4903-8762-D221A7700CAD}">
      <dgm:prSet/>
      <dgm:spPr/>
      <dgm:t>
        <a:bodyPr/>
        <a:lstStyle/>
        <a:p>
          <a:endParaRPr lang="en-US"/>
        </a:p>
      </dgm:t>
    </dgm:pt>
    <dgm:pt modelId="{33FE36F6-10F9-4B20-91F4-2A092463E6AB}">
      <dgm:prSet phldrT="[Text]"/>
      <dgm:spPr/>
      <dgm:t>
        <a:bodyPr/>
        <a:lstStyle/>
        <a:p>
          <a:r>
            <a:rPr lang="en-US" dirty="0" smtClean="0"/>
            <a:t>ICT development index</a:t>
          </a:r>
          <a:endParaRPr lang="en-US" dirty="0"/>
        </a:p>
      </dgm:t>
    </dgm:pt>
    <dgm:pt modelId="{6A1C0F90-C947-4314-892A-E83797F9EE44}" type="parTrans" cxnId="{23599F08-C9CE-4149-A462-C1B3721B2A22}">
      <dgm:prSet/>
      <dgm:spPr/>
      <dgm:t>
        <a:bodyPr/>
        <a:lstStyle/>
        <a:p>
          <a:endParaRPr lang="en-US"/>
        </a:p>
      </dgm:t>
    </dgm:pt>
    <dgm:pt modelId="{769A077B-48BB-4E00-9603-2EA4CAC419FD}" type="sibTrans" cxnId="{23599F08-C9CE-4149-A462-C1B3721B2A22}">
      <dgm:prSet/>
      <dgm:spPr/>
      <dgm:t>
        <a:bodyPr/>
        <a:lstStyle/>
        <a:p>
          <a:endParaRPr lang="en-US"/>
        </a:p>
      </dgm:t>
    </dgm:pt>
    <dgm:pt modelId="{66F2E139-97D8-4438-8C91-14C024C7A780}">
      <dgm:prSet phldrT="[Text]"/>
      <dgm:spPr/>
      <dgm:t>
        <a:bodyPr/>
        <a:lstStyle/>
        <a:p>
          <a:r>
            <a:rPr lang="en-US" dirty="0" smtClean="0"/>
            <a:t>Broadband &amp; GDP</a:t>
          </a:r>
          <a:endParaRPr lang="en-US" dirty="0"/>
        </a:p>
      </dgm:t>
    </dgm:pt>
    <dgm:pt modelId="{392B20D7-9677-4ED4-B5DF-BA1B4D591DE9}" type="parTrans" cxnId="{DB0AD1BC-E52B-40BA-8EB9-6A70B5F41F50}">
      <dgm:prSet/>
      <dgm:spPr/>
      <dgm:t>
        <a:bodyPr/>
        <a:lstStyle/>
        <a:p>
          <a:endParaRPr lang="en-US"/>
        </a:p>
      </dgm:t>
    </dgm:pt>
    <dgm:pt modelId="{E7133855-D8F8-4E43-988F-470AB17F00C6}" type="sibTrans" cxnId="{DB0AD1BC-E52B-40BA-8EB9-6A70B5F41F50}">
      <dgm:prSet/>
      <dgm:spPr/>
      <dgm:t>
        <a:bodyPr/>
        <a:lstStyle/>
        <a:p>
          <a:endParaRPr lang="en-US"/>
        </a:p>
      </dgm:t>
    </dgm:pt>
    <dgm:pt modelId="{A01BF732-CAF3-4AC6-A4FB-9453B620BB8C}">
      <dgm:prSet phldrT="[Text]"/>
      <dgm:spPr/>
      <dgm:t>
        <a:bodyPr/>
        <a:lstStyle/>
        <a:p>
          <a:r>
            <a:rPr lang="en-US" dirty="0" smtClean="0"/>
            <a:t>Nigerian  Market scorecard</a:t>
          </a:r>
          <a:endParaRPr lang="en-US" dirty="0"/>
        </a:p>
      </dgm:t>
    </dgm:pt>
    <dgm:pt modelId="{6108E22D-08E6-4BB5-9F95-69C6A7EF8647}" type="parTrans" cxnId="{25740C68-9581-4697-972A-B46C67ABBF11}">
      <dgm:prSet/>
      <dgm:spPr/>
      <dgm:t>
        <a:bodyPr/>
        <a:lstStyle/>
        <a:p>
          <a:endParaRPr lang="en-US"/>
        </a:p>
      </dgm:t>
    </dgm:pt>
    <dgm:pt modelId="{22496DBE-6B74-4876-9ABC-C56B530B5F24}" type="sibTrans" cxnId="{25740C68-9581-4697-972A-B46C67ABBF11}">
      <dgm:prSet/>
      <dgm:spPr/>
      <dgm:t>
        <a:bodyPr/>
        <a:lstStyle/>
        <a:p>
          <a:endParaRPr lang="en-US"/>
        </a:p>
      </dgm:t>
    </dgm:pt>
    <dgm:pt modelId="{E79789C7-FDAE-4AD5-A3BF-26881E014BF3}">
      <dgm:prSet/>
      <dgm:spPr/>
      <dgm:t>
        <a:bodyPr/>
        <a:lstStyle/>
        <a:p>
          <a:r>
            <a:rPr lang="en-US" dirty="0" smtClean="0"/>
            <a:t>Facts - Stats</a:t>
          </a:r>
          <a:endParaRPr lang="en-US" dirty="0"/>
        </a:p>
      </dgm:t>
    </dgm:pt>
    <dgm:pt modelId="{7479B56B-FF61-4653-A465-623324426D66}" type="parTrans" cxnId="{49594663-9DB9-4B37-8CA6-1E0E57ECB583}">
      <dgm:prSet/>
      <dgm:spPr/>
      <dgm:t>
        <a:bodyPr/>
        <a:lstStyle/>
        <a:p>
          <a:endParaRPr lang="en-US"/>
        </a:p>
      </dgm:t>
    </dgm:pt>
    <dgm:pt modelId="{B299DA1E-D844-4DAF-A87D-F6A68F787150}" type="sibTrans" cxnId="{49594663-9DB9-4B37-8CA6-1E0E57ECB583}">
      <dgm:prSet/>
      <dgm:spPr/>
      <dgm:t>
        <a:bodyPr/>
        <a:lstStyle/>
        <a:p>
          <a:endParaRPr lang="en-US"/>
        </a:p>
      </dgm:t>
    </dgm:pt>
    <dgm:pt modelId="{ECDF7682-F1BB-4797-BE95-BA8F502B72CD}">
      <dgm:prSet/>
      <dgm:spPr/>
      <dgm:t>
        <a:bodyPr/>
        <a:lstStyle/>
        <a:p>
          <a:r>
            <a:rPr lang="en-US" dirty="0" smtClean="0"/>
            <a:t>Milestones and FFT </a:t>
          </a:r>
          <a:endParaRPr lang="en-US" dirty="0"/>
        </a:p>
      </dgm:t>
    </dgm:pt>
    <dgm:pt modelId="{F41B2D7A-9FD3-4F22-864C-9B2954FD6803}" type="parTrans" cxnId="{FC898E20-EBFF-4297-9953-4B76E582078D}">
      <dgm:prSet/>
      <dgm:spPr/>
      <dgm:t>
        <a:bodyPr/>
        <a:lstStyle/>
        <a:p>
          <a:endParaRPr lang="en-US"/>
        </a:p>
      </dgm:t>
    </dgm:pt>
    <dgm:pt modelId="{B12D5C06-5F32-44E2-A9AE-B06832A2F191}" type="sibTrans" cxnId="{FC898E20-EBFF-4297-9953-4B76E582078D}">
      <dgm:prSet/>
      <dgm:spPr/>
      <dgm:t>
        <a:bodyPr/>
        <a:lstStyle/>
        <a:p>
          <a:endParaRPr lang="en-US"/>
        </a:p>
      </dgm:t>
    </dgm:pt>
    <dgm:pt modelId="{0468479E-2520-4E31-9897-4A4B2E4C61E5}" type="pres">
      <dgm:prSet presAssocID="{D807E8B1-FA12-4E22-AC16-B75DF7FE8DAB}" presName="compositeShape" presStyleCnt="0">
        <dgm:presLayoutVars>
          <dgm:chMax val="7"/>
          <dgm:dir/>
          <dgm:resizeHandles val="exact"/>
        </dgm:presLayoutVars>
      </dgm:prSet>
      <dgm:spPr/>
      <dgm:t>
        <a:bodyPr/>
        <a:lstStyle/>
        <a:p>
          <a:endParaRPr lang="en-US"/>
        </a:p>
      </dgm:t>
    </dgm:pt>
    <dgm:pt modelId="{B5EDFB7F-9B0A-4F49-ACBD-45997E42056A}" type="pres">
      <dgm:prSet presAssocID="{D807E8B1-FA12-4E22-AC16-B75DF7FE8DAB}" presName="wedge1" presStyleLbl="node1" presStyleIdx="0" presStyleCnt="7"/>
      <dgm:spPr/>
      <dgm:t>
        <a:bodyPr/>
        <a:lstStyle/>
        <a:p>
          <a:endParaRPr lang="en-US"/>
        </a:p>
      </dgm:t>
    </dgm:pt>
    <dgm:pt modelId="{3DF31C4C-0CC7-45A1-8212-0B876CA332C9}" type="pres">
      <dgm:prSet presAssocID="{D807E8B1-FA12-4E22-AC16-B75DF7FE8DAB}" presName="dummy1a" presStyleCnt="0"/>
      <dgm:spPr/>
    </dgm:pt>
    <dgm:pt modelId="{AF00EBDD-383B-4E0B-A858-AA2039851EBC}" type="pres">
      <dgm:prSet presAssocID="{D807E8B1-FA12-4E22-AC16-B75DF7FE8DAB}" presName="dummy1b" presStyleCnt="0"/>
      <dgm:spPr/>
    </dgm:pt>
    <dgm:pt modelId="{5690ADA2-E564-457E-B630-E665AE2728EF}" type="pres">
      <dgm:prSet presAssocID="{D807E8B1-FA12-4E22-AC16-B75DF7FE8DAB}" presName="wedge1Tx" presStyleLbl="node1" presStyleIdx="0" presStyleCnt="7">
        <dgm:presLayoutVars>
          <dgm:chMax val="0"/>
          <dgm:chPref val="0"/>
          <dgm:bulletEnabled val="1"/>
        </dgm:presLayoutVars>
      </dgm:prSet>
      <dgm:spPr/>
      <dgm:t>
        <a:bodyPr/>
        <a:lstStyle/>
        <a:p>
          <a:endParaRPr lang="en-US"/>
        </a:p>
      </dgm:t>
    </dgm:pt>
    <dgm:pt modelId="{11C0D5A2-BDAC-4F70-A8A0-0B5F85B6408E}" type="pres">
      <dgm:prSet presAssocID="{D807E8B1-FA12-4E22-AC16-B75DF7FE8DAB}" presName="wedge2" presStyleLbl="node1" presStyleIdx="1" presStyleCnt="7"/>
      <dgm:spPr/>
      <dgm:t>
        <a:bodyPr/>
        <a:lstStyle/>
        <a:p>
          <a:endParaRPr lang="en-US"/>
        </a:p>
      </dgm:t>
    </dgm:pt>
    <dgm:pt modelId="{F6BFD4F0-ACC2-4274-B255-7D0E03A09BAB}" type="pres">
      <dgm:prSet presAssocID="{D807E8B1-FA12-4E22-AC16-B75DF7FE8DAB}" presName="dummy2a" presStyleCnt="0"/>
      <dgm:spPr/>
    </dgm:pt>
    <dgm:pt modelId="{CCA546F9-D90B-4C2E-84E1-11C479AB472F}" type="pres">
      <dgm:prSet presAssocID="{D807E8B1-FA12-4E22-AC16-B75DF7FE8DAB}" presName="dummy2b" presStyleCnt="0"/>
      <dgm:spPr/>
    </dgm:pt>
    <dgm:pt modelId="{F808B0D6-8DA3-49D5-ACDE-3B368F18A484}" type="pres">
      <dgm:prSet presAssocID="{D807E8B1-FA12-4E22-AC16-B75DF7FE8DAB}" presName="wedge2Tx" presStyleLbl="node1" presStyleIdx="1" presStyleCnt="7">
        <dgm:presLayoutVars>
          <dgm:chMax val="0"/>
          <dgm:chPref val="0"/>
          <dgm:bulletEnabled val="1"/>
        </dgm:presLayoutVars>
      </dgm:prSet>
      <dgm:spPr/>
      <dgm:t>
        <a:bodyPr/>
        <a:lstStyle/>
        <a:p>
          <a:endParaRPr lang="en-US"/>
        </a:p>
      </dgm:t>
    </dgm:pt>
    <dgm:pt modelId="{8FF47636-4600-4892-9F57-8B25404583EB}" type="pres">
      <dgm:prSet presAssocID="{D807E8B1-FA12-4E22-AC16-B75DF7FE8DAB}" presName="wedge3" presStyleLbl="node1" presStyleIdx="2" presStyleCnt="7"/>
      <dgm:spPr/>
      <dgm:t>
        <a:bodyPr/>
        <a:lstStyle/>
        <a:p>
          <a:endParaRPr lang="en-US"/>
        </a:p>
      </dgm:t>
    </dgm:pt>
    <dgm:pt modelId="{73D91A34-A74C-4135-BA4A-035FDD30F137}" type="pres">
      <dgm:prSet presAssocID="{D807E8B1-FA12-4E22-AC16-B75DF7FE8DAB}" presName="dummy3a" presStyleCnt="0"/>
      <dgm:spPr/>
    </dgm:pt>
    <dgm:pt modelId="{7C8FE641-B43B-410D-B237-FAC03A97308B}" type="pres">
      <dgm:prSet presAssocID="{D807E8B1-FA12-4E22-AC16-B75DF7FE8DAB}" presName="dummy3b" presStyleCnt="0"/>
      <dgm:spPr/>
    </dgm:pt>
    <dgm:pt modelId="{B7318CBC-A402-43E2-9401-F818526A9526}" type="pres">
      <dgm:prSet presAssocID="{D807E8B1-FA12-4E22-AC16-B75DF7FE8DAB}" presName="wedge3Tx" presStyleLbl="node1" presStyleIdx="2" presStyleCnt="7">
        <dgm:presLayoutVars>
          <dgm:chMax val="0"/>
          <dgm:chPref val="0"/>
          <dgm:bulletEnabled val="1"/>
        </dgm:presLayoutVars>
      </dgm:prSet>
      <dgm:spPr/>
      <dgm:t>
        <a:bodyPr/>
        <a:lstStyle/>
        <a:p>
          <a:endParaRPr lang="en-US"/>
        </a:p>
      </dgm:t>
    </dgm:pt>
    <dgm:pt modelId="{4A808C43-1747-497D-B6CD-D0FA58A6AB80}" type="pres">
      <dgm:prSet presAssocID="{D807E8B1-FA12-4E22-AC16-B75DF7FE8DAB}" presName="wedge4" presStyleLbl="node1" presStyleIdx="3" presStyleCnt="7"/>
      <dgm:spPr/>
      <dgm:t>
        <a:bodyPr/>
        <a:lstStyle/>
        <a:p>
          <a:endParaRPr lang="en-US"/>
        </a:p>
      </dgm:t>
    </dgm:pt>
    <dgm:pt modelId="{4A5063AC-8D83-4C68-9C63-7299120FA531}" type="pres">
      <dgm:prSet presAssocID="{D807E8B1-FA12-4E22-AC16-B75DF7FE8DAB}" presName="dummy4a" presStyleCnt="0"/>
      <dgm:spPr/>
    </dgm:pt>
    <dgm:pt modelId="{24CC78DF-3BA2-4CE6-8D4B-C8E4A4EF95C1}" type="pres">
      <dgm:prSet presAssocID="{D807E8B1-FA12-4E22-AC16-B75DF7FE8DAB}" presName="dummy4b" presStyleCnt="0"/>
      <dgm:spPr/>
    </dgm:pt>
    <dgm:pt modelId="{3700B7B4-2619-41A6-9ED9-9D47A0808C06}" type="pres">
      <dgm:prSet presAssocID="{D807E8B1-FA12-4E22-AC16-B75DF7FE8DAB}" presName="wedge4Tx" presStyleLbl="node1" presStyleIdx="3" presStyleCnt="7">
        <dgm:presLayoutVars>
          <dgm:chMax val="0"/>
          <dgm:chPref val="0"/>
          <dgm:bulletEnabled val="1"/>
        </dgm:presLayoutVars>
      </dgm:prSet>
      <dgm:spPr/>
      <dgm:t>
        <a:bodyPr/>
        <a:lstStyle/>
        <a:p>
          <a:endParaRPr lang="en-US"/>
        </a:p>
      </dgm:t>
    </dgm:pt>
    <dgm:pt modelId="{3BB0D2EC-B28B-47AA-AB0E-E5091AD18C05}" type="pres">
      <dgm:prSet presAssocID="{D807E8B1-FA12-4E22-AC16-B75DF7FE8DAB}" presName="wedge5" presStyleLbl="node1" presStyleIdx="4" presStyleCnt="7"/>
      <dgm:spPr/>
      <dgm:t>
        <a:bodyPr/>
        <a:lstStyle/>
        <a:p>
          <a:endParaRPr lang="en-US"/>
        </a:p>
      </dgm:t>
    </dgm:pt>
    <dgm:pt modelId="{435D6260-0425-4382-B3A3-885B68CD6E05}" type="pres">
      <dgm:prSet presAssocID="{D807E8B1-FA12-4E22-AC16-B75DF7FE8DAB}" presName="dummy5a" presStyleCnt="0"/>
      <dgm:spPr/>
    </dgm:pt>
    <dgm:pt modelId="{DEFCBB2F-D9E9-4EC9-8976-1B4FF884CD3E}" type="pres">
      <dgm:prSet presAssocID="{D807E8B1-FA12-4E22-AC16-B75DF7FE8DAB}" presName="dummy5b" presStyleCnt="0"/>
      <dgm:spPr/>
    </dgm:pt>
    <dgm:pt modelId="{70F9A346-2025-459F-8B8D-8A728153835F}" type="pres">
      <dgm:prSet presAssocID="{D807E8B1-FA12-4E22-AC16-B75DF7FE8DAB}" presName="wedge5Tx" presStyleLbl="node1" presStyleIdx="4" presStyleCnt="7">
        <dgm:presLayoutVars>
          <dgm:chMax val="0"/>
          <dgm:chPref val="0"/>
          <dgm:bulletEnabled val="1"/>
        </dgm:presLayoutVars>
      </dgm:prSet>
      <dgm:spPr/>
      <dgm:t>
        <a:bodyPr/>
        <a:lstStyle/>
        <a:p>
          <a:endParaRPr lang="en-US"/>
        </a:p>
      </dgm:t>
    </dgm:pt>
    <dgm:pt modelId="{F7877668-026C-4ADC-B05B-BD77CBFFC361}" type="pres">
      <dgm:prSet presAssocID="{D807E8B1-FA12-4E22-AC16-B75DF7FE8DAB}" presName="wedge6" presStyleLbl="node1" presStyleIdx="5" presStyleCnt="7" custScaleX="105403" custScaleY="98409" custLinFactNeighborX="-333" custLinFactNeighborY="-333"/>
      <dgm:spPr/>
      <dgm:t>
        <a:bodyPr/>
        <a:lstStyle/>
        <a:p>
          <a:endParaRPr lang="en-US"/>
        </a:p>
      </dgm:t>
    </dgm:pt>
    <dgm:pt modelId="{FCB0183B-76DF-4EAD-A494-F23F1E25F4EC}" type="pres">
      <dgm:prSet presAssocID="{D807E8B1-FA12-4E22-AC16-B75DF7FE8DAB}" presName="dummy6a" presStyleCnt="0"/>
      <dgm:spPr/>
    </dgm:pt>
    <dgm:pt modelId="{3029100D-86A0-4EF1-AC3B-D0170E348ABD}" type="pres">
      <dgm:prSet presAssocID="{D807E8B1-FA12-4E22-AC16-B75DF7FE8DAB}" presName="dummy6b" presStyleCnt="0"/>
      <dgm:spPr/>
    </dgm:pt>
    <dgm:pt modelId="{96E8A878-0CE6-4BCD-8A0C-FEC23F6E597F}" type="pres">
      <dgm:prSet presAssocID="{D807E8B1-FA12-4E22-AC16-B75DF7FE8DAB}" presName="wedge6Tx" presStyleLbl="node1" presStyleIdx="5" presStyleCnt="7">
        <dgm:presLayoutVars>
          <dgm:chMax val="0"/>
          <dgm:chPref val="0"/>
          <dgm:bulletEnabled val="1"/>
        </dgm:presLayoutVars>
      </dgm:prSet>
      <dgm:spPr/>
      <dgm:t>
        <a:bodyPr/>
        <a:lstStyle/>
        <a:p>
          <a:endParaRPr lang="en-US"/>
        </a:p>
      </dgm:t>
    </dgm:pt>
    <dgm:pt modelId="{5FFB7C80-990D-4AA7-AEDB-D88B7AC3FDBD}" type="pres">
      <dgm:prSet presAssocID="{D807E8B1-FA12-4E22-AC16-B75DF7FE8DAB}" presName="wedge7" presStyleLbl="node1" presStyleIdx="6" presStyleCnt="7"/>
      <dgm:spPr/>
      <dgm:t>
        <a:bodyPr/>
        <a:lstStyle/>
        <a:p>
          <a:endParaRPr lang="en-US"/>
        </a:p>
      </dgm:t>
    </dgm:pt>
    <dgm:pt modelId="{01CC754D-0096-4591-9ED8-DC1ABFA94A29}" type="pres">
      <dgm:prSet presAssocID="{D807E8B1-FA12-4E22-AC16-B75DF7FE8DAB}" presName="dummy7a" presStyleCnt="0"/>
      <dgm:spPr/>
    </dgm:pt>
    <dgm:pt modelId="{2564531D-88C3-40AC-B52D-334BA3D08374}" type="pres">
      <dgm:prSet presAssocID="{D807E8B1-FA12-4E22-AC16-B75DF7FE8DAB}" presName="dummy7b" presStyleCnt="0"/>
      <dgm:spPr/>
    </dgm:pt>
    <dgm:pt modelId="{CFA609E6-B2CD-4612-B20B-813F24A6D19A}" type="pres">
      <dgm:prSet presAssocID="{D807E8B1-FA12-4E22-AC16-B75DF7FE8DAB}" presName="wedge7Tx" presStyleLbl="node1" presStyleIdx="6" presStyleCnt="7">
        <dgm:presLayoutVars>
          <dgm:chMax val="0"/>
          <dgm:chPref val="0"/>
          <dgm:bulletEnabled val="1"/>
        </dgm:presLayoutVars>
      </dgm:prSet>
      <dgm:spPr/>
      <dgm:t>
        <a:bodyPr/>
        <a:lstStyle/>
        <a:p>
          <a:endParaRPr lang="en-US"/>
        </a:p>
      </dgm:t>
    </dgm:pt>
    <dgm:pt modelId="{7A109960-A31E-4708-9CA9-E7849A08E096}" type="pres">
      <dgm:prSet presAssocID="{9E6FCC11-49AB-4059-BE97-A83A4B6A9065}" presName="arrowWedge1" presStyleLbl="fgSibTrans2D1" presStyleIdx="0" presStyleCnt="7"/>
      <dgm:spPr/>
    </dgm:pt>
    <dgm:pt modelId="{C639025F-4F4C-4913-97B0-DF0683867B61}" type="pres">
      <dgm:prSet presAssocID="{076EF62E-FE8B-4AB1-8B1B-2D970E729B4B}" presName="arrowWedge2" presStyleLbl="fgSibTrans2D1" presStyleIdx="1" presStyleCnt="7"/>
      <dgm:spPr/>
    </dgm:pt>
    <dgm:pt modelId="{C444EC3A-83CA-4A04-9732-FEDF53271825}" type="pres">
      <dgm:prSet presAssocID="{769A077B-48BB-4E00-9603-2EA4CAC419FD}" presName="arrowWedge3" presStyleLbl="fgSibTrans2D1" presStyleIdx="2" presStyleCnt="7"/>
      <dgm:spPr/>
    </dgm:pt>
    <dgm:pt modelId="{3885FCF1-DEDE-4750-B807-A1ED97BF02AE}" type="pres">
      <dgm:prSet presAssocID="{E7133855-D8F8-4E43-988F-470AB17F00C6}" presName="arrowWedge4" presStyleLbl="fgSibTrans2D1" presStyleIdx="3" presStyleCnt="7"/>
      <dgm:spPr/>
    </dgm:pt>
    <dgm:pt modelId="{1D3A147A-3B1B-42EB-A14D-613439CA80D1}" type="pres">
      <dgm:prSet presAssocID="{22496DBE-6B74-4876-9ABC-C56B530B5F24}" presName="arrowWedge5" presStyleLbl="fgSibTrans2D1" presStyleIdx="4" presStyleCnt="7"/>
      <dgm:spPr/>
    </dgm:pt>
    <dgm:pt modelId="{CA3C77CA-79AB-4E13-903A-A1EFD56DD806}" type="pres">
      <dgm:prSet presAssocID="{B299DA1E-D844-4DAF-A87D-F6A68F787150}" presName="arrowWedge6" presStyleLbl="fgSibTrans2D1" presStyleIdx="5" presStyleCnt="7"/>
      <dgm:spPr/>
    </dgm:pt>
    <dgm:pt modelId="{90651BE7-C100-4AC9-92CC-E73B2D182856}" type="pres">
      <dgm:prSet presAssocID="{B12D5C06-5F32-44E2-A9AE-B06832A2F191}" presName="arrowWedge7" presStyleLbl="fgSibTrans2D1" presStyleIdx="6" presStyleCnt="7"/>
      <dgm:spPr/>
    </dgm:pt>
  </dgm:ptLst>
  <dgm:cxnLst>
    <dgm:cxn modelId="{808D93B4-C895-4A7D-A90A-6C98D18D0F88}" type="presOf" srcId="{E79789C7-FDAE-4AD5-A3BF-26881E014BF3}" destId="{F7877668-026C-4ADC-B05B-BD77CBFFC361}" srcOrd="0" destOrd="0" presId="urn:microsoft.com/office/officeart/2005/8/layout/cycle8"/>
    <dgm:cxn modelId="{FC898E20-EBFF-4297-9953-4B76E582078D}" srcId="{D807E8B1-FA12-4E22-AC16-B75DF7FE8DAB}" destId="{ECDF7682-F1BB-4797-BE95-BA8F502B72CD}" srcOrd="6" destOrd="0" parTransId="{F41B2D7A-9FD3-4F22-864C-9B2954FD6803}" sibTransId="{B12D5C06-5F32-44E2-A9AE-B06832A2F191}"/>
    <dgm:cxn modelId="{49594663-9DB9-4B37-8CA6-1E0E57ECB583}" srcId="{D807E8B1-FA12-4E22-AC16-B75DF7FE8DAB}" destId="{E79789C7-FDAE-4AD5-A3BF-26881E014BF3}" srcOrd="5" destOrd="0" parTransId="{7479B56B-FF61-4653-A465-623324426D66}" sibTransId="{B299DA1E-D844-4DAF-A87D-F6A68F787150}"/>
    <dgm:cxn modelId="{8E3DD14B-0870-4931-B382-1B1BFD35B700}" type="presOf" srcId="{ECDF7682-F1BB-4797-BE95-BA8F502B72CD}" destId="{CFA609E6-B2CD-4612-B20B-813F24A6D19A}" srcOrd="1" destOrd="0" presId="urn:microsoft.com/office/officeart/2005/8/layout/cycle8"/>
    <dgm:cxn modelId="{AB7815C6-6938-440F-A210-40D922DF16A8}" type="presOf" srcId="{66F2E139-97D8-4438-8C91-14C024C7A780}" destId="{4A808C43-1747-497D-B6CD-D0FA58A6AB80}" srcOrd="0" destOrd="0" presId="urn:microsoft.com/office/officeart/2005/8/layout/cycle8"/>
    <dgm:cxn modelId="{7FF93B5F-946D-452D-9F57-B399F17F77B1}" type="presOf" srcId="{E79789C7-FDAE-4AD5-A3BF-26881E014BF3}" destId="{96E8A878-0CE6-4BCD-8A0C-FEC23F6E597F}" srcOrd="1" destOrd="0" presId="urn:microsoft.com/office/officeart/2005/8/layout/cycle8"/>
    <dgm:cxn modelId="{65B8E98F-08BD-410F-997A-16720AFE72BC}" type="presOf" srcId="{33FE36F6-10F9-4B20-91F4-2A092463E6AB}" destId="{8FF47636-4600-4892-9F57-8B25404583EB}" srcOrd="0" destOrd="0" presId="urn:microsoft.com/office/officeart/2005/8/layout/cycle8"/>
    <dgm:cxn modelId="{B680BEE9-B065-4BF4-BD30-F05F07B9CB42}" srcId="{D807E8B1-FA12-4E22-AC16-B75DF7FE8DAB}" destId="{05D50455-24A1-493E-BD13-BC7CEEA6BFB0}" srcOrd="0" destOrd="0" parTransId="{4C5EEB4E-E735-4BBA-8581-65C95980AF35}" sibTransId="{9E6FCC11-49AB-4059-BE97-A83A4B6A9065}"/>
    <dgm:cxn modelId="{DB0AD1BC-E52B-40BA-8EB9-6A70B5F41F50}" srcId="{D807E8B1-FA12-4E22-AC16-B75DF7FE8DAB}" destId="{66F2E139-97D8-4438-8C91-14C024C7A780}" srcOrd="3" destOrd="0" parTransId="{392B20D7-9677-4ED4-B5DF-BA1B4D591DE9}" sibTransId="{E7133855-D8F8-4E43-988F-470AB17F00C6}"/>
    <dgm:cxn modelId="{57AC6859-6C31-4304-ADA5-E32701CE08F7}" type="presOf" srcId="{05D50455-24A1-493E-BD13-BC7CEEA6BFB0}" destId="{5690ADA2-E564-457E-B630-E665AE2728EF}" srcOrd="1" destOrd="0" presId="urn:microsoft.com/office/officeart/2005/8/layout/cycle8"/>
    <dgm:cxn modelId="{D493EF23-BA6B-4552-8EC5-7A7B8C0D366B}" type="presOf" srcId="{ECDF7682-F1BB-4797-BE95-BA8F502B72CD}" destId="{5FFB7C80-990D-4AA7-AEDB-D88B7AC3FDBD}" srcOrd="0" destOrd="0" presId="urn:microsoft.com/office/officeart/2005/8/layout/cycle8"/>
    <dgm:cxn modelId="{AB811D43-F1C4-4DFF-B649-7028662E54B1}" type="presOf" srcId="{66F2E139-97D8-4438-8C91-14C024C7A780}" destId="{3700B7B4-2619-41A6-9ED9-9D47A0808C06}" srcOrd="1" destOrd="0" presId="urn:microsoft.com/office/officeart/2005/8/layout/cycle8"/>
    <dgm:cxn modelId="{13D9E4CF-6262-4AD1-B627-D156ADD41056}" type="presOf" srcId="{A01BF732-CAF3-4AC6-A4FB-9453B620BB8C}" destId="{3BB0D2EC-B28B-47AA-AB0E-E5091AD18C05}" srcOrd="0" destOrd="0" presId="urn:microsoft.com/office/officeart/2005/8/layout/cycle8"/>
    <dgm:cxn modelId="{23599F08-C9CE-4149-A462-C1B3721B2A22}" srcId="{D807E8B1-FA12-4E22-AC16-B75DF7FE8DAB}" destId="{33FE36F6-10F9-4B20-91F4-2A092463E6AB}" srcOrd="2" destOrd="0" parTransId="{6A1C0F90-C947-4314-892A-E83797F9EE44}" sibTransId="{769A077B-48BB-4E00-9603-2EA4CAC419FD}"/>
    <dgm:cxn modelId="{4AFE5A0B-89A5-460F-B6A9-381946591E5E}" type="presOf" srcId="{D807E8B1-FA12-4E22-AC16-B75DF7FE8DAB}" destId="{0468479E-2520-4E31-9897-4A4B2E4C61E5}" srcOrd="0" destOrd="0" presId="urn:microsoft.com/office/officeart/2005/8/layout/cycle8"/>
    <dgm:cxn modelId="{25740C68-9581-4697-972A-B46C67ABBF11}" srcId="{D807E8B1-FA12-4E22-AC16-B75DF7FE8DAB}" destId="{A01BF732-CAF3-4AC6-A4FB-9453B620BB8C}" srcOrd="4" destOrd="0" parTransId="{6108E22D-08E6-4BB5-9F95-69C6A7EF8647}" sibTransId="{22496DBE-6B74-4876-9ABC-C56B530B5F24}"/>
    <dgm:cxn modelId="{782E7D0E-D764-41E9-927F-1EF8FBB84399}" type="presOf" srcId="{A01BF732-CAF3-4AC6-A4FB-9453B620BB8C}" destId="{70F9A346-2025-459F-8B8D-8A728153835F}" srcOrd="1" destOrd="0" presId="urn:microsoft.com/office/officeart/2005/8/layout/cycle8"/>
    <dgm:cxn modelId="{161E13E3-ED6B-4E5C-B75A-5433A94D7808}" type="presOf" srcId="{33FE36F6-10F9-4B20-91F4-2A092463E6AB}" destId="{B7318CBC-A402-43E2-9401-F818526A9526}" srcOrd="1" destOrd="0" presId="urn:microsoft.com/office/officeart/2005/8/layout/cycle8"/>
    <dgm:cxn modelId="{F4E7D84A-F540-4D22-8686-73227EC027AC}" type="presOf" srcId="{05D50455-24A1-493E-BD13-BC7CEEA6BFB0}" destId="{B5EDFB7F-9B0A-4F49-ACBD-45997E42056A}" srcOrd="0" destOrd="0" presId="urn:microsoft.com/office/officeart/2005/8/layout/cycle8"/>
    <dgm:cxn modelId="{D2548CD9-6D96-4903-8762-D221A7700CAD}" srcId="{D807E8B1-FA12-4E22-AC16-B75DF7FE8DAB}" destId="{04D65490-F1DA-4E4F-8604-F87A96B6DA23}" srcOrd="1" destOrd="0" parTransId="{314CD3BA-B4CE-4322-B892-C4A3124F4555}" sibTransId="{076EF62E-FE8B-4AB1-8B1B-2D970E729B4B}"/>
    <dgm:cxn modelId="{E20210FE-D991-46FD-BA12-29B88D9CAEE1}" type="presOf" srcId="{04D65490-F1DA-4E4F-8604-F87A96B6DA23}" destId="{11C0D5A2-BDAC-4F70-A8A0-0B5F85B6408E}" srcOrd="0" destOrd="0" presId="urn:microsoft.com/office/officeart/2005/8/layout/cycle8"/>
    <dgm:cxn modelId="{962BB6AA-A710-4F83-84AB-F25163D0E128}" type="presOf" srcId="{04D65490-F1DA-4E4F-8604-F87A96B6DA23}" destId="{F808B0D6-8DA3-49D5-ACDE-3B368F18A484}" srcOrd="1" destOrd="0" presId="urn:microsoft.com/office/officeart/2005/8/layout/cycle8"/>
    <dgm:cxn modelId="{B3D44A22-E10A-475D-98EB-9D89B18C7E4A}" type="presParOf" srcId="{0468479E-2520-4E31-9897-4A4B2E4C61E5}" destId="{B5EDFB7F-9B0A-4F49-ACBD-45997E42056A}" srcOrd="0" destOrd="0" presId="urn:microsoft.com/office/officeart/2005/8/layout/cycle8"/>
    <dgm:cxn modelId="{FC71567F-12BD-45FC-82F5-55A2D0E13160}" type="presParOf" srcId="{0468479E-2520-4E31-9897-4A4B2E4C61E5}" destId="{3DF31C4C-0CC7-45A1-8212-0B876CA332C9}" srcOrd="1" destOrd="0" presId="urn:microsoft.com/office/officeart/2005/8/layout/cycle8"/>
    <dgm:cxn modelId="{45C68565-4A4E-458C-8C81-B4DCE03676F8}" type="presParOf" srcId="{0468479E-2520-4E31-9897-4A4B2E4C61E5}" destId="{AF00EBDD-383B-4E0B-A858-AA2039851EBC}" srcOrd="2" destOrd="0" presId="urn:microsoft.com/office/officeart/2005/8/layout/cycle8"/>
    <dgm:cxn modelId="{EE37E397-8803-44AF-BB08-8F7C3D099418}" type="presParOf" srcId="{0468479E-2520-4E31-9897-4A4B2E4C61E5}" destId="{5690ADA2-E564-457E-B630-E665AE2728EF}" srcOrd="3" destOrd="0" presId="urn:microsoft.com/office/officeart/2005/8/layout/cycle8"/>
    <dgm:cxn modelId="{853B460C-9248-4794-A2EF-A23988E79202}" type="presParOf" srcId="{0468479E-2520-4E31-9897-4A4B2E4C61E5}" destId="{11C0D5A2-BDAC-4F70-A8A0-0B5F85B6408E}" srcOrd="4" destOrd="0" presId="urn:microsoft.com/office/officeart/2005/8/layout/cycle8"/>
    <dgm:cxn modelId="{3E1E304D-7C78-4FB5-A875-EA016CF80C01}" type="presParOf" srcId="{0468479E-2520-4E31-9897-4A4B2E4C61E5}" destId="{F6BFD4F0-ACC2-4274-B255-7D0E03A09BAB}" srcOrd="5" destOrd="0" presId="urn:microsoft.com/office/officeart/2005/8/layout/cycle8"/>
    <dgm:cxn modelId="{9E041C81-EE54-458C-AB1B-5144A4DBB272}" type="presParOf" srcId="{0468479E-2520-4E31-9897-4A4B2E4C61E5}" destId="{CCA546F9-D90B-4C2E-84E1-11C479AB472F}" srcOrd="6" destOrd="0" presId="urn:microsoft.com/office/officeart/2005/8/layout/cycle8"/>
    <dgm:cxn modelId="{342117F7-AE5E-4F1A-BED1-24FF2787C2F3}" type="presParOf" srcId="{0468479E-2520-4E31-9897-4A4B2E4C61E5}" destId="{F808B0D6-8DA3-49D5-ACDE-3B368F18A484}" srcOrd="7" destOrd="0" presId="urn:microsoft.com/office/officeart/2005/8/layout/cycle8"/>
    <dgm:cxn modelId="{589D9842-A5A2-480B-9018-D6F953BDA43E}" type="presParOf" srcId="{0468479E-2520-4E31-9897-4A4B2E4C61E5}" destId="{8FF47636-4600-4892-9F57-8B25404583EB}" srcOrd="8" destOrd="0" presId="urn:microsoft.com/office/officeart/2005/8/layout/cycle8"/>
    <dgm:cxn modelId="{8F4E3925-46DB-45E2-B543-B57A744CA48A}" type="presParOf" srcId="{0468479E-2520-4E31-9897-4A4B2E4C61E5}" destId="{73D91A34-A74C-4135-BA4A-035FDD30F137}" srcOrd="9" destOrd="0" presId="urn:microsoft.com/office/officeart/2005/8/layout/cycle8"/>
    <dgm:cxn modelId="{0390AE03-7CD3-470A-892B-B1369B102D00}" type="presParOf" srcId="{0468479E-2520-4E31-9897-4A4B2E4C61E5}" destId="{7C8FE641-B43B-410D-B237-FAC03A97308B}" srcOrd="10" destOrd="0" presId="urn:microsoft.com/office/officeart/2005/8/layout/cycle8"/>
    <dgm:cxn modelId="{EA776F2D-823F-43F0-95E0-B45CAF5CFB2F}" type="presParOf" srcId="{0468479E-2520-4E31-9897-4A4B2E4C61E5}" destId="{B7318CBC-A402-43E2-9401-F818526A9526}" srcOrd="11" destOrd="0" presId="urn:microsoft.com/office/officeart/2005/8/layout/cycle8"/>
    <dgm:cxn modelId="{52D5A09B-1152-49A9-8A2B-75283A32D3F8}" type="presParOf" srcId="{0468479E-2520-4E31-9897-4A4B2E4C61E5}" destId="{4A808C43-1747-497D-B6CD-D0FA58A6AB80}" srcOrd="12" destOrd="0" presId="urn:microsoft.com/office/officeart/2005/8/layout/cycle8"/>
    <dgm:cxn modelId="{588DA19D-1DFC-43A2-8A89-E86C5F070747}" type="presParOf" srcId="{0468479E-2520-4E31-9897-4A4B2E4C61E5}" destId="{4A5063AC-8D83-4C68-9C63-7299120FA531}" srcOrd="13" destOrd="0" presId="urn:microsoft.com/office/officeart/2005/8/layout/cycle8"/>
    <dgm:cxn modelId="{1F0C6D67-685D-4354-8311-56BC3502D28B}" type="presParOf" srcId="{0468479E-2520-4E31-9897-4A4B2E4C61E5}" destId="{24CC78DF-3BA2-4CE6-8D4B-C8E4A4EF95C1}" srcOrd="14" destOrd="0" presId="urn:microsoft.com/office/officeart/2005/8/layout/cycle8"/>
    <dgm:cxn modelId="{6338A60D-9B41-4EEC-AF45-014C9DF0DD9D}" type="presParOf" srcId="{0468479E-2520-4E31-9897-4A4B2E4C61E5}" destId="{3700B7B4-2619-41A6-9ED9-9D47A0808C06}" srcOrd="15" destOrd="0" presId="urn:microsoft.com/office/officeart/2005/8/layout/cycle8"/>
    <dgm:cxn modelId="{BB1E2B00-5C65-4D38-955C-34621EE5B69E}" type="presParOf" srcId="{0468479E-2520-4E31-9897-4A4B2E4C61E5}" destId="{3BB0D2EC-B28B-47AA-AB0E-E5091AD18C05}" srcOrd="16" destOrd="0" presId="urn:microsoft.com/office/officeart/2005/8/layout/cycle8"/>
    <dgm:cxn modelId="{A3EEDDE4-09A3-4BF5-B32F-D48BA29D23BC}" type="presParOf" srcId="{0468479E-2520-4E31-9897-4A4B2E4C61E5}" destId="{435D6260-0425-4382-B3A3-885B68CD6E05}" srcOrd="17" destOrd="0" presId="urn:microsoft.com/office/officeart/2005/8/layout/cycle8"/>
    <dgm:cxn modelId="{2D791B98-BA58-4DDA-A32D-D923E0A25200}" type="presParOf" srcId="{0468479E-2520-4E31-9897-4A4B2E4C61E5}" destId="{DEFCBB2F-D9E9-4EC9-8976-1B4FF884CD3E}" srcOrd="18" destOrd="0" presId="urn:microsoft.com/office/officeart/2005/8/layout/cycle8"/>
    <dgm:cxn modelId="{087EA85B-8381-46EC-8E62-8A10A0F78677}" type="presParOf" srcId="{0468479E-2520-4E31-9897-4A4B2E4C61E5}" destId="{70F9A346-2025-459F-8B8D-8A728153835F}" srcOrd="19" destOrd="0" presId="urn:microsoft.com/office/officeart/2005/8/layout/cycle8"/>
    <dgm:cxn modelId="{E131D9F2-0940-426C-A486-69E122302DCA}" type="presParOf" srcId="{0468479E-2520-4E31-9897-4A4B2E4C61E5}" destId="{F7877668-026C-4ADC-B05B-BD77CBFFC361}" srcOrd="20" destOrd="0" presId="urn:microsoft.com/office/officeart/2005/8/layout/cycle8"/>
    <dgm:cxn modelId="{1A3D2C79-37F7-4E0F-9FBF-38650E21E56B}" type="presParOf" srcId="{0468479E-2520-4E31-9897-4A4B2E4C61E5}" destId="{FCB0183B-76DF-4EAD-A494-F23F1E25F4EC}" srcOrd="21" destOrd="0" presId="urn:microsoft.com/office/officeart/2005/8/layout/cycle8"/>
    <dgm:cxn modelId="{F99FB06B-D509-4BE7-B12A-82AE393648EC}" type="presParOf" srcId="{0468479E-2520-4E31-9897-4A4B2E4C61E5}" destId="{3029100D-86A0-4EF1-AC3B-D0170E348ABD}" srcOrd="22" destOrd="0" presId="urn:microsoft.com/office/officeart/2005/8/layout/cycle8"/>
    <dgm:cxn modelId="{20BDDF80-27D9-4EBD-9E4D-5E13830671EC}" type="presParOf" srcId="{0468479E-2520-4E31-9897-4A4B2E4C61E5}" destId="{96E8A878-0CE6-4BCD-8A0C-FEC23F6E597F}" srcOrd="23" destOrd="0" presId="urn:microsoft.com/office/officeart/2005/8/layout/cycle8"/>
    <dgm:cxn modelId="{F2E96F57-FCD1-4F33-A84E-1892F7183C0E}" type="presParOf" srcId="{0468479E-2520-4E31-9897-4A4B2E4C61E5}" destId="{5FFB7C80-990D-4AA7-AEDB-D88B7AC3FDBD}" srcOrd="24" destOrd="0" presId="urn:microsoft.com/office/officeart/2005/8/layout/cycle8"/>
    <dgm:cxn modelId="{A72708ED-F259-4790-B723-9010735BFE40}" type="presParOf" srcId="{0468479E-2520-4E31-9897-4A4B2E4C61E5}" destId="{01CC754D-0096-4591-9ED8-DC1ABFA94A29}" srcOrd="25" destOrd="0" presId="urn:microsoft.com/office/officeart/2005/8/layout/cycle8"/>
    <dgm:cxn modelId="{C69CF0C6-E69C-4AFB-B346-D76476D693A0}" type="presParOf" srcId="{0468479E-2520-4E31-9897-4A4B2E4C61E5}" destId="{2564531D-88C3-40AC-B52D-334BA3D08374}" srcOrd="26" destOrd="0" presId="urn:microsoft.com/office/officeart/2005/8/layout/cycle8"/>
    <dgm:cxn modelId="{4D1F0216-AA0F-460A-9B6C-24E84CAE31E0}" type="presParOf" srcId="{0468479E-2520-4E31-9897-4A4B2E4C61E5}" destId="{CFA609E6-B2CD-4612-B20B-813F24A6D19A}" srcOrd="27" destOrd="0" presId="urn:microsoft.com/office/officeart/2005/8/layout/cycle8"/>
    <dgm:cxn modelId="{5C14535E-E97F-4AAD-8277-E15C9B0FB4D4}" type="presParOf" srcId="{0468479E-2520-4E31-9897-4A4B2E4C61E5}" destId="{7A109960-A31E-4708-9CA9-E7849A08E096}" srcOrd="28" destOrd="0" presId="urn:microsoft.com/office/officeart/2005/8/layout/cycle8"/>
    <dgm:cxn modelId="{67D28420-B0BD-4F8A-91CE-23968CFCA079}" type="presParOf" srcId="{0468479E-2520-4E31-9897-4A4B2E4C61E5}" destId="{C639025F-4F4C-4913-97B0-DF0683867B61}" srcOrd="29" destOrd="0" presId="urn:microsoft.com/office/officeart/2005/8/layout/cycle8"/>
    <dgm:cxn modelId="{4B58CB66-391F-4C00-BC5A-3560170B86FE}" type="presParOf" srcId="{0468479E-2520-4E31-9897-4A4B2E4C61E5}" destId="{C444EC3A-83CA-4A04-9732-FEDF53271825}" srcOrd="30" destOrd="0" presId="urn:microsoft.com/office/officeart/2005/8/layout/cycle8"/>
    <dgm:cxn modelId="{C900E3B7-F96D-4B7C-A38F-61AC8C9DCB0B}" type="presParOf" srcId="{0468479E-2520-4E31-9897-4A4B2E4C61E5}" destId="{3885FCF1-DEDE-4750-B807-A1ED97BF02AE}" srcOrd="31" destOrd="0" presId="urn:microsoft.com/office/officeart/2005/8/layout/cycle8"/>
    <dgm:cxn modelId="{EDEADB04-1938-40ED-B0ED-12F66DAA38A0}" type="presParOf" srcId="{0468479E-2520-4E31-9897-4A4B2E4C61E5}" destId="{1D3A147A-3B1B-42EB-A14D-613439CA80D1}" srcOrd="32" destOrd="0" presId="urn:microsoft.com/office/officeart/2005/8/layout/cycle8"/>
    <dgm:cxn modelId="{7B63EEC3-DCED-4583-A82C-BC13FA7CE74D}" type="presParOf" srcId="{0468479E-2520-4E31-9897-4A4B2E4C61E5}" destId="{CA3C77CA-79AB-4E13-903A-A1EFD56DD806}" srcOrd="33" destOrd="0" presId="urn:microsoft.com/office/officeart/2005/8/layout/cycle8"/>
    <dgm:cxn modelId="{B3CFA988-5014-415C-9152-089FAB101784}" type="presParOf" srcId="{0468479E-2520-4E31-9897-4A4B2E4C61E5}" destId="{90651BE7-C100-4AC9-92CC-E73B2D182856}"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07A6E-52A1-42B6-B08B-403B305BB8D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DAA9748-EA04-482E-BC5B-B7FC12F3A5CB}">
      <dgm:prSet phldrT="[Text]"/>
      <dgm:spPr/>
      <dgm:t>
        <a:bodyPr/>
        <a:lstStyle/>
        <a:p>
          <a:r>
            <a:rPr lang="en-US" dirty="0" smtClean="0"/>
            <a:t>Y 1999</a:t>
          </a:r>
          <a:endParaRPr lang="en-US" dirty="0"/>
        </a:p>
      </dgm:t>
    </dgm:pt>
    <dgm:pt modelId="{A1FE4383-C534-429D-85C9-3544D01BD78B}" type="parTrans" cxnId="{EA99D802-3889-46DD-BD4F-5FDF8FA0D13B}">
      <dgm:prSet/>
      <dgm:spPr/>
      <dgm:t>
        <a:bodyPr/>
        <a:lstStyle/>
        <a:p>
          <a:endParaRPr lang="en-US"/>
        </a:p>
      </dgm:t>
    </dgm:pt>
    <dgm:pt modelId="{49A57587-A6FE-4783-B6F9-C6A5F71B0C8C}" type="sibTrans" cxnId="{EA99D802-3889-46DD-BD4F-5FDF8FA0D13B}">
      <dgm:prSet/>
      <dgm:spPr/>
      <dgm:t>
        <a:bodyPr/>
        <a:lstStyle/>
        <a:p>
          <a:endParaRPr lang="en-US"/>
        </a:p>
      </dgm:t>
    </dgm:pt>
    <dgm:pt modelId="{2515F186-5F10-44AB-AA21-8DD5EBDC9DCA}">
      <dgm:prSet phldrT="[Text]"/>
      <dgm:spPr/>
      <dgm:t>
        <a:bodyPr/>
        <a:lstStyle/>
        <a:p>
          <a:r>
            <a:rPr lang="en-US" dirty="0" smtClean="0"/>
            <a:t>Connected lines 450,000</a:t>
          </a:r>
          <a:endParaRPr lang="en-US" dirty="0"/>
        </a:p>
      </dgm:t>
    </dgm:pt>
    <dgm:pt modelId="{DEAB69AC-1695-4DDF-B5B5-B26D38802ACA}" type="parTrans" cxnId="{985600F9-5DF3-44CE-9272-A7941559F988}">
      <dgm:prSet/>
      <dgm:spPr/>
      <dgm:t>
        <a:bodyPr/>
        <a:lstStyle/>
        <a:p>
          <a:endParaRPr lang="en-US"/>
        </a:p>
      </dgm:t>
    </dgm:pt>
    <dgm:pt modelId="{1AF9D7D1-8E3C-4BE8-B811-427C1F35001A}" type="sibTrans" cxnId="{985600F9-5DF3-44CE-9272-A7941559F988}">
      <dgm:prSet/>
      <dgm:spPr/>
      <dgm:t>
        <a:bodyPr/>
        <a:lstStyle/>
        <a:p>
          <a:endParaRPr lang="en-US"/>
        </a:p>
      </dgm:t>
    </dgm:pt>
    <dgm:pt modelId="{9ADD67A5-4B58-4CF9-B2A0-512C5A641C60}">
      <dgm:prSet phldrT="[Text]"/>
      <dgm:spPr/>
      <dgm:t>
        <a:bodyPr/>
        <a:lstStyle/>
        <a:p>
          <a:r>
            <a:rPr lang="en-US" dirty="0" smtClean="0"/>
            <a:t>Y 2005</a:t>
          </a:r>
          <a:endParaRPr lang="en-US" dirty="0"/>
        </a:p>
      </dgm:t>
    </dgm:pt>
    <dgm:pt modelId="{CBAE79C7-24A6-4DC8-9749-224B2A63A386}" type="parTrans" cxnId="{AB72BB58-4DCD-43B9-99D5-2DC25179D6FB}">
      <dgm:prSet/>
      <dgm:spPr/>
      <dgm:t>
        <a:bodyPr/>
        <a:lstStyle/>
        <a:p>
          <a:endParaRPr lang="en-US"/>
        </a:p>
      </dgm:t>
    </dgm:pt>
    <dgm:pt modelId="{AD7BAADA-6C0C-425B-89A2-924CC20CA4DF}" type="sibTrans" cxnId="{AB72BB58-4DCD-43B9-99D5-2DC25179D6FB}">
      <dgm:prSet/>
      <dgm:spPr/>
      <dgm:t>
        <a:bodyPr/>
        <a:lstStyle/>
        <a:p>
          <a:endParaRPr lang="en-US"/>
        </a:p>
      </dgm:t>
    </dgm:pt>
    <dgm:pt modelId="{33487234-2D16-4BF1-A45E-4ED4B57197FF}">
      <dgm:prSet phldrT="[Text]"/>
      <dgm:spPr/>
      <dgm:t>
        <a:bodyPr/>
        <a:lstStyle/>
        <a:p>
          <a:r>
            <a:rPr lang="en-US" dirty="0" smtClean="0"/>
            <a:t>Connected lines 1.2M</a:t>
          </a:r>
          <a:endParaRPr lang="en-US" dirty="0"/>
        </a:p>
      </dgm:t>
    </dgm:pt>
    <dgm:pt modelId="{E24142FC-1EE2-4C92-804E-07F24035FC46}" type="parTrans" cxnId="{54397DFC-950F-4141-AD8F-BC24C2281E62}">
      <dgm:prSet/>
      <dgm:spPr/>
      <dgm:t>
        <a:bodyPr/>
        <a:lstStyle/>
        <a:p>
          <a:endParaRPr lang="en-US"/>
        </a:p>
      </dgm:t>
    </dgm:pt>
    <dgm:pt modelId="{6A7EC65F-308F-4C7C-B63C-E5DA821571C2}" type="sibTrans" cxnId="{54397DFC-950F-4141-AD8F-BC24C2281E62}">
      <dgm:prSet/>
      <dgm:spPr/>
      <dgm:t>
        <a:bodyPr/>
        <a:lstStyle/>
        <a:p>
          <a:endParaRPr lang="en-US"/>
        </a:p>
      </dgm:t>
    </dgm:pt>
    <dgm:pt modelId="{170EC76B-266F-4F13-B2CC-186433249B5B}">
      <dgm:prSet phldrT="[Text]"/>
      <dgm:spPr/>
      <dgm:t>
        <a:bodyPr/>
        <a:lstStyle/>
        <a:p>
          <a:r>
            <a:rPr lang="en-US" dirty="0" smtClean="0"/>
            <a:t>Y 2015</a:t>
          </a:r>
          <a:endParaRPr lang="en-US" dirty="0"/>
        </a:p>
      </dgm:t>
    </dgm:pt>
    <dgm:pt modelId="{6BF428CA-FBB7-452D-8CB0-9902ED0B2B22}" type="parTrans" cxnId="{C6356408-40BF-4370-ADF2-9B11A5CF2CD6}">
      <dgm:prSet/>
      <dgm:spPr/>
      <dgm:t>
        <a:bodyPr/>
        <a:lstStyle/>
        <a:p>
          <a:endParaRPr lang="en-US"/>
        </a:p>
      </dgm:t>
    </dgm:pt>
    <dgm:pt modelId="{EFCAD940-F016-4659-AEF6-F408CCFDE2A2}" type="sibTrans" cxnId="{C6356408-40BF-4370-ADF2-9B11A5CF2CD6}">
      <dgm:prSet/>
      <dgm:spPr/>
      <dgm:t>
        <a:bodyPr/>
        <a:lstStyle/>
        <a:p>
          <a:endParaRPr lang="en-US"/>
        </a:p>
      </dgm:t>
    </dgm:pt>
    <dgm:pt modelId="{A446A88A-0D52-466E-8599-CA1AC51A7B7B}">
      <dgm:prSet phldrT="[Text]"/>
      <dgm:spPr/>
      <dgm:t>
        <a:bodyPr/>
        <a:lstStyle/>
        <a:p>
          <a:r>
            <a:rPr lang="en-US" dirty="0" smtClean="0"/>
            <a:t>Connected lines over 151M</a:t>
          </a:r>
          <a:endParaRPr lang="en-US" dirty="0"/>
        </a:p>
      </dgm:t>
    </dgm:pt>
    <dgm:pt modelId="{C5652980-EFE0-49FE-BD7E-F90A6B41AC5E}" type="parTrans" cxnId="{F43973AD-76FA-4B9C-B5A0-97A4B2233A25}">
      <dgm:prSet/>
      <dgm:spPr/>
      <dgm:t>
        <a:bodyPr/>
        <a:lstStyle/>
        <a:p>
          <a:endParaRPr lang="en-US"/>
        </a:p>
      </dgm:t>
    </dgm:pt>
    <dgm:pt modelId="{B4B8A589-F5F3-4430-8A38-08EB2E6B97FB}" type="sibTrans" cxnId="{F43973AD-76FA-4B9C-B5A0-97A4B2233A25}">
      <dgm:prSet/>
      <dgm:spPr/>
      <dgm:t>
        <a:bodyPr/>
        <a:lstStyle/>
        <a:p>
          <a:endParaRPr lang="en-US"/>
        </a:p>
      </dgm:t>
    </dgm:pt>
    <dgm:pt modelId="{8F0393AE-A9D4-40A1-84FA-0B568CA9AE6F}">
      <dgm:prSet phldrT="[Text]"/>
      <dgm:spPr/>
      <dgm:t>
        <a:bodyPr/>
        <a:lstStyle/>
        <a:p>
          <a:endParaRPr lang="en-US" dirty="0"/>
        </a:p>
      </dgm:t>
    </dgm:pt>
    <dgm:pt modelId="{1EF9FC27-AF16-41BE-BE7F-F5EA71B8D25F}" type="parTrans" cxnId="{612EBE0B-F160-4568-B455-50F55E62A3BA}">
      <dgm:prSet/>
      <dgm:spPr/>
      <dgm:t>
        <a:bodyPr/>
        <a:lstStyle/>
        <a:p>
          <a:endParaRPr lang="en-US"/>
        </a:p>
      </dgm:t>
    </dgm:pt>
    <dgm:pt modelId="{F9BCA9F2-3712-498D-9F8A-ED9B172E1F45}" type="sibTrans" cxnId="{612EBE0B-F160-4568-B455-50F55E62A3BA}">
      <dgm:prSet/>
      <dgm:spPr/>
      <dgm:t>
        <a:bodyPr/>
        <a:lstStyle/>
        <a:p>
          <a:endParaRPr lang="en-US"/>
        </a:p>
      </dgm:t>
    </dgm:pt>
    <dgm:pt modelId="{183EA9CC-B29B-4959-8B63-1979B23957B1}">
      <dgm:prSet phldrT="[Text]"/>
      <dgm:spPr/>
      <dgm:t>
        <a:bodyPr/>
        <a:lstStyle/>
        <a:p>
          <a:r>
            <a:rPr lang="en-US" dirty="0" smtClean="0"/>
            <a:t>Investment -$50M</a:t>
          </a:r>
          <a:endParaRPr lang="en-US" dirty="0"/>
        </a:p>
      </dgm:t>
    </dgm:pt>
    <dgm:pt modelId="{84CC9045-1B14-4255-A997-BC7EBD4D8334}" type="parTrans" cxnId="{F7484A02-B1D5-49A4-A8FD-21213CAD244F}">
      <dgm:prSet/>
      <dgm:spPr/>
      <dgm:t>
        <a:bodyPr/>
        <a:lstStyle/>
        <a:p>
          <a:endParaRPr lang="en-US"/>
        </a:p>
      </dgm:t>
    </dgm:pt>
    <dgm:pt modelId="{B1D8C408-8609-46D4-A28E-E8CBDDEAD37D}" type="sibTrans" cxnId="{F7484A02-B1D5-49A4-A8FD-21213CAD244F}">
      <dgm:prSet/>
      <dgm:spPr/>
      <dgm:t>
        <a:bodyPr/>
        <a:lstStyle/>
        <a:p>
          <a:endParaRPr lang="en-US"/>
        </a:p>
      </dgm:t>
    </dgm:pt>
    <dgm:pt modelId="{D5611A97-5CB3-4F7E-BB18-2810B9C8F7C9}">
      <dgm:prSet phldrT="[Text]"/>
      <dgm:spPr/>
      <dgm:t>
        <a:bodyPr/>
        <a:lstStyle/>
        <a:p>
          <a:r>
            <a:rPr lang="en-US" dirty="0" smtClean="0"/>
            <a:t>Investment - $7B</a:t>
          </a:r>
          <a:endParaRPr lang="en-US" dirty="0"/>
        </a:p>
      </dgm:t>
    </dgm:pt>
    <dgm:pt modelId="{C46666DF-7E13-41FF-929D-2D18BB045DB7}" type="parTrans" cxnId="{E154E9F4-2FC9-4689-85AA-EC660400A078}">
      <dgm:prSet/>
      <dgm:spPr/>
      <dgm:t>
        <a:bodyPr/>
        <a:lstStyle/>
        <a:p>
          <a:endParaRPr lang="en-US"/>
        </a:p>
      </dgm:t>
    </dgm:pt>
    <dgm:pt modelId="{4EDCEC6B-43AC-426C-8122-8DFC47C58BBC}" type="sibTrans" cxnId="{E154E9F4-2FC9-4689-85AA-EC660400A078}">
      <dgm:prSet/>
      <dgm:spPr/>
      <dgm:t>
        <a:bodyPr/>
        <a:lstStyle/>
        <a:p>
          <a:endParaRPr lang="en-US"/>
        </a:p>
      </dgm:t>
    </dgm:pt>
    <dgm:pt modelId="{C73CA7D9-375F-4015-8E59-66224152D421}">
      <dgm:prSet phldrT="[Text]"/>
      <dgm:spPr/>
      <dgm:t>
        <a:bodyPr/>
        <a:lstStyle/>
        <a:p>
          <a:r>
            <a:rPr lang="en-US" dirty="0" smtClean="0"/>
            <a:t>Investment – about $32B (2014)</a:t>
          </a:r>
          <a:endParaRPr lang="en-US" dirty="0"/>
        </a:p>
      </dgm:t>
    </dgm:pt>
    <dgm:pt modelId="{16F7B282-A9FE-4E3E-9D47-7DCEF8918FB0}" type="parTrans" cxnId="{B1411144-8949-40DE-AE21-85E41E04D886}">
      <dgm:prSet/>
      <dgm:spPr/>
      <dgm:t>
        <a:bodyPr/>
        <a:lstStyle/>
        <a:p>
          <a:endParaRPr lang="en-US"/>
        </a:p>
      </dgm:t>
    </dgm:pt>
    <dgm:pt modelId="{8A63307B-64AD-463A-A0C8-81AB55E278D3}" type="sibTrans" cxnId="{B1411144-8949-40DE-AE21-85E41E04D886}">
      <dgm:prSet/>
      <dgm:spPr/>
      <dgm:t>
        <a:bodyPr/>
        <a:lstStyle/>
        <a:p>
          <a:endParaRPr lang="en-US"/>
        </a:p>
      </dgm:t>
    </dgm:pt>
    <dgm:pt modelId="{015B6738-B8CB-4C40-8F94-59D710D082F3}" type="pres">
      <dgm:prSet presAssocID="{E6F07A6E-52A1-42B6-B08B-403B305BB8D9}" presName="linearFlow" presStyleCnt="0">
        <dgm:presLayoutVars>
          <dgm:dir/>
          <dgm:animLvl val="lvl"/>
          <dgm:resizeHandles val="exact"/>
        </dgm:presLayoutVars>
      </dgm:prSet>
      <dgm:spPr/>
      <dgm:t>
        <a:bodyPr/>
        <a:lstStyle/>
        <a:p>
          <a:endParaRPr lang="en-US"/>
        </a:p>
      </dgm:t>
    </dgm:pt>
    <dgm:pt modelId="{E2FFD315-3A7B-450D-9564-99B2ACB9787C}" type="pres">
      <dgm:prSet presAssocID="{ADAA9748-EA04-482E-BC5B-B7FC12F3A5CB}" presName="composite" presStyleCnt="0"/>
      <dgm:spPr/>
    </dgm:pt>
    <dgm:pt modelId="{920C0FC3-3CE0-41CF-B36D-813EE70F3020}" type="pres">
      <dgm:prSet presAssocID="{ADAA9748-EA04-482E-BC5B-B7FC12F3A5CB}" presName="parTx" presStyleLbl="node1" presStyleIdx="0" presStyleCnt="3">
        <dgm:presLayoutVars>
          <dgm:chMax val="0"/>
          <dgm:chPref val="0"/>
          <dgm:bulletEnabled val="1"/>
        </dgm:presLayoutVars>
      </dgm:prSet>
      <dgm:spPr/>
      <dgm:t>
        <a:bodyPr/>
        <a:lstStyle/>
        <a:p>
          <a:endParaRPr lang="en-US"/>
        </a:p>
      </dgm:t>
    </dgm:pt>
    <dgm:pt modelId="{06133EF1-70B6-42EA-84E8-576EE06AA4C9}" type="pres">
      <dgm:prSet presAssocID="{ADAA9748-EA04-482E-BC5B-B7FC12F3A5CB}" presName="parSh" presStyleLbl="node1" presStyleIdx="0" presStyleCnt="3"/>
      <dgm:spPr/>
      <dgm:t>
        <a:bodyPr/>
        <a:lstStyle/>
        <a:p>
          <a:endParaRPr lang="en-US"/>
        </a:p>
      </dgm:t>
    </dgm:pt>
    <dgm:pt modelId="{139DB158-62FD-4722-8D39-84FEE96263E1}" type="pres">
      <dgm:prSet presAssocID="{ADAA9748-EA04-482E-BC5B-B7FC12F3A5CB}" presName="desTx" presStyleLbl="fgAcc1" presStyleIdx="0" presStyleCnt="3">
        <dgm:presLayoutVars>
          <dgm:bulletEnabled val="1"/>
        </dgm:presLayoutVars>
      </dgm:prSet>
      <dgm:spPr/>
      <dgm:t>
        <a:bodyPr/>
        <a:lstStyle/>
        <a:p>
          <a:endParaRPr lang="en-US"/>
        </a:p>
      </dgm:t>
    </dgm:pt>
    <dgm:pt modelId="{393D57F4-819C-4764-AFD5-0955098FA24F}" type="pres">
      <dgm:prSet presAssocID="{49A57587-A6FE-4783-B6F9-C6A5F71B0C8C}" presName="sibTrans" presStyleLbl="sibTrans2D1" presStyleIdx="0" presStyleCnt="2"/>
      <dgm:spPr/>
      <dgm:t>
        <a:bodyPr/>
        <a:lstStyle/>
        <a:p>
          <a:endParaRPr lang="en-US"/>
        </a:p>
      </dgm:t>
    </dgm:pt>
    <dgm:pt modelId="{0E5EE090-BEB8-4FB5-8A6B-CDE57E14D25F}" type="pres">
      <dgm:prSet presAssocID="{49A57587-A6FE-4783-B6F9-C6A5F71B0C8C}" presName="connTx" presStyleLbl="sibTrans2D1" presStyleIdx="0" presStyleCnt="2"/>
      <dgm:spPr/>
      <dgm:t>
        <a:bodyPr/>
        <a:lstStyle/>
        <a:p>
          <a:endParaRPr lang="en-US"/>
        </a:p>
      </dgm:t>
    </dgm:pt>
    <dgm:pt modelId="{41743E2C-3334-48C6-BCEF-ED34273B9A40}" type="pres">
      <dgm:prSet presAssocID="{9ADD67A5-4B58-4CF9-B2A0-512C5A641C60}" presName="composite" presStyleCnt="0"/>
      <dgm:spPr/>
    </dgm:pt>
    <dgm:pt modelId="{9D021FF5-BA22-4B56-9EDD-A88688542107}" type="pres">
      <dgm:prSet presAssocID="{9ADD67A5-4B58-4CF9-B2A0-512C5A641C60}" presName="parTx" presStyleLbl="node1" presStyleIdx="0" presStyleCnt="3">
        <dgm:presLayoutVars>
          <dgm:chMax val="0"/>
          <dgm:chPref val="0"/>
          <dgm:bulletEnabled val="1"/>
        </dgm:presLayoutVars>
      </dgm:prSet>
      <dgm:spPr/>
      <dgm:t>
        <a:bodyPr/>
        <a:lstStyle/>
        <a:p>
          <a:endParaRPr lang="en-US"/>
        </a:p>
      </dgm:t>
    </dgm:pt>
    <dgm:pt modelId="{256EDBCD-0C6C-4BE2-918E-FFC3155B22EE}" type="pres">
      <dgm:prSet presAssocID="{9ADD67A5-4B58-4CF9-B2A0-512C5A641C60}" presName="parSh" presStyleLbl="node1" presStyleIdx="1" presStyleCnt="3"/>
      <dgm:spPr/>
      <dgm:t>
        <a:bodyPr/>
        <a:lstStyle/>
        <a:p>
          <a:endParaRPr lang="en-US"/>
        </a:p>
      </dgm:t>
    </dgm:pt>
    <dgm:pt modelId="{8740C8B7-B8BE-4DB2-A77F-64CF62784302}" type="pres">
      <dgm:prSet presAssocID="{9ADD67A5-4B58-4CF9-B2A0-512C5A641C60}" presName="desTx" presStyleLbl="fgAcc1" presStyleIdx="1" presStyleCnt="3">
        <dgm:presLayoutVars>
          <dgm:bulletEnabled val="1"/>
        </dgm:presLayoutVars>
      </dgm:prSet>
      <dgm:spPr/>
      <dgm:t>
        <a:bodyPr/>
        <a:lstStyle/>
        <a:p>
          <a:endParaRPr lang="en-US"/>
        </a:p>
      </dgm:t>
    </dgm:pt>
    <dgm:pt modelId="{A42075CA-7AA3-4694-BA08-E55949260AAA}" type="pres">
      <dgm:prSet presAssocID="{AD7BAADA-6C0C-425B-89A2-924CC20CA4DF}" presName="sibTrans" presStyleLbl="sibTrans2D1" presStyleIdx="1" presStyleCnt="2"/>
      <dgm:spPr/>
      <dgm:t>
        <a:bodyPr/>
        <a:lstStyle/>
        <a:p>
          <a:endParaRPr lang="en-US"/>
        </a:p>
      </dgm:t>
    </dgm:pt>
    <dgm:pt modelId="{7503CB40-56E6-4641-99A7-7B8D0064509C}" type="pres">
      <dgm:prSet presAssocID="{AD7BAADA-6C0C-425B-89A2-924CC20CA4DF}" presName="connTx" presStyleLbl="sibTrans2D1" presStyleIdx="1" presStyleCnt="2"/>
      <dgm:spPr/>
      <dgm:t>
        <a:bodyPr/>
        <a:lstStyle/>
        <a:p>
          <a:endParaRPr lang="en-US"/>
        </a:p>
      </dgm:t>
    </dgm:pt>
    <dgm:pt modelId="{C8FEF1F0-7D4A-4F27-8B27-5968DAEA84DD}" type="pres">
      <dgm:prSet presAssocID="{170EC76B-266F-4F13-B2CC-186433249B5B}" presName="composite" presStyleCnt="0"/>
      <dgm:spPr/>
    </dgm:pt>
    <dgm:pt modelId="{9C0A9AE3-85D6-40D0-89D8-EA9D7E451313}" type="pres">
      <dgm:prSet presAssocID="{170EC76B-266F-4F13-B2CC-186433249B5B}" presName="parTx" presStyleLbl="node1" presStyleIdx="1" presStyleCnt="3">
        <dgm:presLayoutVars>
          <dgm:chMax val="0"/>
          <dgm:chPref val="0"/>
          <dgm:bulletEnabled val="1"/>
        </dgm:presLayoutVars>
      </dgm:prSet>
      <dgm:spPr/>
      <dgm:t>
        <a:bodyPr/>
        <a:lstStyle/>
        <a:p>
          <a:endParaRPr lang="en-US"/>
        </a:p>
      </dgm:t>
    </dgm:pt>
    <dgm:pt modelId="{707C2DD9-05E8-4B8A-9302-14F14A0035D5}" type="pres">
      <dgm:prSet presAssocID="{170EC76B-266F-4F13-B2CC-186433249B5B}" presName="parSh" presStyleLbl="node1" presStyleIdx="2" presStyleCnt="3"/>
      <dgm:spPr/>
      <dgm:t>
        <a:bodyPr/>
        <a:lstStyle/>
        <a:p>
          <a:endParaRPr lang="en-US"/>
        </a:p>
      </dgm:t>
    </dgm:pt>
    <dgm:pt modelId="{C4E115B6-9CF9-4D59-A728-1B923F642369}" type="pres">
      <dgm:prSet presAssocID="{170EC76B-266F-4F13-B2CC-186433249B5B}" presName="desTx" presStyleLbl="fgAcc1" presStyleIdx="2" presStyleCnt="3">
        <dgm:presLayoutVars>
          <dgm:bulletEnabled val="1"/>
        </dgm:presLayoutVars>
      </dgm:prSet>
      <dgm:spPr/>
      <dgm:t>
        <a:bodyPr/>
        <a:lstStyle/>
        <a:p>
          <a:endParaRPr lang="en-US"/>
        </a:p>
      </dgm:t>
    </dgm:pt>
  </dgm:ptLst>
  <dgm:cxnLst>
    <dgm:cxn modelId="{AF8FF7FA-54BD-410B-82DA-DAF1D800D938}" type="presOf" srcId="{A446A88A-0D52-466E-8599-CA1AC51A7B7B}" destId="{C4E115B6-9CF9-4D59-A728-1B923F642369}" srcOrd="0" destOrd="0" presId="urn:microsoft.com/office/officeart/2005/8/layout/process3"/>
    <dgm:cxn modelId="{175BCCB0-1A3F-48C3-A071-E5191E87B9C3}" type="presOf" srcId="{49A57587-A6FE-4783-B6F9-C6A5F71B0C8C}" destId="{393D57F4-819C-4764-AFD5-0955098FA24F}" srcOrd="0" destOrd="0" presId="urn:microsoft.com/office/officeart/2005/8/layout/process3"/>
    <dgm:cxn modelId="{F7484A02-B1D5-49A4-A8FD-21213CAD244F}" srcId="{ADAA9748-EA04-482E-BC5B-B7FC12F3A5CB}" destId="{183EA9CC-B29B-4959-8B63-1979B23957B1}" srcOrd="1" destOrd="0" parTransId="{84CC9045-1B14-4255-A997-BC7EBD4D8334}" sibTransId="{B1D8C408-8609-46D4-A28E-E8CBDDEAD37D}"/>
    <dgm:cxn modelId="{F3577032-902F-47B7-BF12-911A5987F69E}" type="presOf" srcId="{D5611A97-5CB3-4F7E-BB18-2810B9C8F7C9}" destId="{8740C8B7-B8BE-4DB2-A77F-64CF62784302}" srcOrd="0" destOrd="1" presId="urn:microsoft.com/office/officeart/2005/8/layout/process3"/>
    <dgm:cxn modelId="{F43973AD-76FA-4B9C-B5A0-97A4B2233A25}" srcId="{170EC76B-266F-4F13-B2CC-186433249B5B}" destId="{A446A88A-0D52-466E-8599-CA1AC51A7B7B}" srcOrd="0" destOrd="0" parTransId="{C5652980-EFE0-49FE-BD7E-F90A6B41AC5E}" sibTransId="{B4B8A589-F5F3-4430-8A38-08EB2E6B97FB}"/>
    <dgm:cxn modelId="{E154E9F4-2FC9-4689-85AA-EC660400A078}" srcId="{9ADD67A5-4B58-4CF9-B2A0-512C5A641C60}" destId="{D5611A97-5CB3-4F7E-BB18-2810B9C8F7C9}" srcOrd="1" destOrd="0" parTransId="{C46666DF-7E13-41FF-929D-2D18BB045DB7}" sibTransId="{4EDCEC6B-43AC-426C-8122-8DFC47C58BBC}"/>
    <dgm:cxn modelId="{985600F9-5DF3-44CE-9272-A7941559F988}" srcId="{ADAA9748-EA04-482E-BC5B-B7FC12F3A5CB}" destId="{2515F186-5F10-44AB-AA21-8DD5EBDC9DCA}" srcOrd="0" destOrd="0" parTransId="{DEAB69AC-1695-4DDF-B5B5-B26D38802ACA}" sibTransId="{1AF9D7D1-8E3C-4BE8-B811-427C1F35001A}"/>
    <dgm:cxn modelId="{D54DB440-161A-4F71-8BCE-33BFCEED599D}" type="presOf" srcId="{2515F186-5F10-44AB-AA21-8DD5EBDC9DCA}" destId="{139DB158-62FD-4722-8D39-84FEE96263E1}" srcOrd="0" destOrd="0" presId="urn:microsoft.com/office/officeart/2005/8/layout/process3"/>
    <dgm:cxn modelId="{A9CA42FF-FF15-4930-BC52-D94820DFD968}" type="presOf" srcId="{170EC76B-266F-4F13-B2CC-186433249B5B}" destId="{9C0A9AE3-85D6-40D0-89D8-EA9D7E451313}" srcOrd="0" destOrd="0" presId="urn:microsoft.com/office/officeart/2005/8/layout/process3"/>
    <dgm:cxn modelId="{C6356408-40BF-4370-ADF2-9B11A5CF2CD6}" srcId="{E6F07A6E-52A1-42B6-B08B-403B305BB8D9}" destId="{170EC76B-266F-4F13-B2CC-186433249B5B}" srcOrd="2" destOrd="0" parTransId="{6BF428CA-FBB7-452D-8CB0-9902ED0B2B22}" sibTransId="{EFCAD940-F016-4659-AEF6-F408CCFDE2A2}"/>
    <dgm:cxn modelId="{EE735708-4767-422C-90FD-9196A39B47B0}" type="presOf" srcId="{8F0393AE-A9D4-40A1-84FA-0B568CA9AE6F}" destId="{8740C8B7-B8BE-4DB2-A77F-64CF62784302}" srcOrd="0" destOrd="2" presId="urn:microsoft.com/office/officeart/2005/8/layout/process3"/>
    <dgm:cxn modelId="{59B0AC2D-30A4-4C92-9D0B-D26D5470E0AB}" type="presOf" srcId="{AD7BAADA-6C0C-425B-89A2-924CC20CA4DF}" destId="{A42075CA-7AA3-4694-BA08-E55949260AAA}" srcOrd="0" destOrd="0" presId="urn:microsoft.com/office/officeart/2005/8/layout/process3"/>
    <dgm:cxn modelId="{5312FA3D-A78B-4F76-9DE0-AAD2B87C501F}" type="presOf" srcId="{ADAA9748-EA04-482E-BC5B-B7FC12F3A5CB}" destId="{920C0FC3-3CE0-41CF-B36D-813EE70F3020}" srcOrd="0" destOrd="0" presId="urn:microsoft.com/office/officeart/2005/8/layout/process3"/>
    <dgm:cxn modelId="{EE18411D-7EA4-4C3B-A710-37F821A71244}" type="presOf" srcId="{49A57587-A6FE-4783-B6F9-C6A5F71B0C8C}" destId="{0E5EE090-BEB8-4FB5-8A6B-CDE57E14D25F}" srcOrd="1" destOrd="0" presId="urn:microsoft.com/office/officeart/2005/8/layout/process3"/>
    <dgm:cxn modelId="{B1411144-8949-40DE-AE21-85E41E04D886}" srcId="{170EC76B-266F-4F13-B2CC-186433249B5B}" destId="{C73CA7D9-375F-4015-8E59-66224152D421}" srcOrd="1" destOrd="0" parTransId="{16F7B282-A9FE-4E3E-9D47-7DCEF8918FB0}" sibTransId="{8A63307B-64AD-463A-A0C8-81AB55E278D3}"/>
    <dgm:cxn modelId="{C945496E-AD31-40A5-B625-885E9CD413D7}" type="presOf" srcId="{9ADD67A5-4B58-4CF9-B2A0-512C5A641C60}" destId="{9D021FF5-BA22-4B56-9EDD-A88688542107}" srcOrd="0" destOrd="0" presId="urn:microsoft.com/office/officeart/2005/8/layout/process3"/>
    <dgm:cxn modelId="{EA99D802-3889-46DD-BD4F-5FDF8FA0D13B}" srcId="{E6F07A6E-52A1-42B6-B08B-403B305BB8D9}" destId="{ADAA9748-EA04-482E-BC5B-B7FC12F3A5CB}" srcOrd="0" destOrd="0" parTransId="{A1FE4383-C534-429D-85C9-3544D01BD78B}" sibTransId="{49A57587-A6FE-4783-B6F9-C6A5F71B0C8C}"/>
    <dgm:cxn modelId="{AB72BB58-4DCD-43B9-99D5-2DC25179D6FB}" srcId="{E6F07A6E-52A1-42B6-B08B-403B305BB8D9}" destId="{9ADD67A5-4B58-4CF9-B2A0-512C5A641C60}" srcOrd="1" destOrd="0" parTransId="{CBAE79C7-24A6-4DC8-9749-224B2A63A386}" sibTransId="{AD7BAADA-6C0C-425B-89A2-924CC20CA4DF}"/>
    <dgm:cxn modelId="{95EDD598-430C-4CCF-B262-7C89D15855FA}" type="presOf" srcId="{C73CA7D9-375F-4015-8E59-66224152D421}" destId="{C4E115B6-9CF9-4D59-A728-1B923F642369}" srcOrd="0" destOrd="1" presId="urn:microsoft.com/office/officeart/2005/8/layout/process3"/>
    <dgm:cxn modelId="{BB236BAF-A775-4921-AC61-2B5F7D1A9A8A}" type="presOf" srcId="{183EA9CC-B29B-4959-8B63-1979B23957B1}" destId="{139DB158-62FD-4722-8D39-84FEE96263E1}" srcOrd="0" destOrd="1" presId="urn:microsoft.com/office/officeart/2005/8/layout/process3"/>
    <dgm:cxn modelId="{A30611FD-83EC-49FD-8EDD-D7643D09558A}" type="presOf" srcId="{E6F07A6E-52A1-42B6-B08B-403B305BB8D9}" destId="{015B6738-B8CB-4C40-8F94-59D710D082F3}" srcOrd="0" destOrd="0" presId="urn:microsoft.com/office/officeart/2005/8/layout/process3"/>
    <dgm:cxn modelId="{54397DFC-950F-4141-AD8F-BC24C2281E62}" srcId="{9ADD67A5-4B58-4CF9-B2A0-512C5A641C60}" destId="{33487234-2D16-4BF1-A45E-4ED4B57197FF}" srcOrd="0" destOrd="0" parTransId="{E24142FC-1EE2-4C92-804E-07F24035FC46}" sibTransId="{6A7EC65F-308F-4C7C-B63C-E5DA821571C2}"/>
    <dgm:cxn modelId="{2E40A4F4-44AF-42AD-8792-DA4D26DAAE32}" type="presOf" srcId="{170EC76B-266F-4F13-B2CC-186433249B5B}" destId="{707C2DD9-05E8-4B8A-9302-14F14A0035D5}" srcOrd="1" destOrd="0" presId="urn:microsoft.com/office/officeart/2005/8/layout/process3"/>
    <dgm:cxn modelId="{612EBE0B-F160-4568-B455-50F55E62A3BA}" srcId="{9ADD67A5-4B58-4CF9-B2A0-512C5A641C60}" destId="{8F0393AE-A9D4-40A1-84FA-0B568CA9AE6F}" srcOrd="2" destOrd="0" parTransId="{1EF9FC27-AF16-41BE-BE7F-F5EA71B8D25F}" sibTransId="{F9BCA9F2-3712-498D-9F8A-ED9B172E1F45}"/>
    <dgm:cxn modelId="{F5989F26-319A-4049-892A-C6A69C4D9EE2}" type="presOf" srcId="{ADAA9748-EA04-482E-BC5B-B7FC12F3A5CB}" destId="{06133EF1-70B6-42EA-84E8-576EE06AA4C9}" srcOrd="1" destOrd="0" presId="urn:microsoft.com/office/officeart/2005/8/layout/process3"/>
    <dgm:cxn modelId="{52940235-8A00-44E4-898D-1DA2F7C7F2A1}" type="presOf" srcId="{33487234-2D16-4BF1-A45E-4ED4B57197FF}" destId="{8740C8B7-B8BE-4DB2-A77F-64CF62784302}" srcOrd="0" destOrd="0" presId="urn:microsoft.com/office/officeart/2005/8/layout/process3"/>
    <dgm:cxn modelId="{724587BC-D2F2-47AB-BE6C-680CA122EC23}" type="presOf" srcId="{AD7BAADA-6C0C-425B-89A2-924CC20CA4DF}" destId="{7503CB40-56E6-4641-99A7-7B8D0064509C}" srcOrd="1" destOrd="0" presId="urn:microsoft.com/office/officeart/2005/8/layout/process3"/>
    <dgm:cxn modelId="{AD06F2EE-C6BB-4E97-9934-A6991C36F598}" type="presOf" srcId="{9ADD67A5-4B58-4CF9-B2A0-512C5A641C60}" destId="{256EDBCD-0C6C-4BE2-918E-FFC3155B22EE}" srcOrd="1" destOrd="0" presId="urn:microsoft.com/office/officeart/2005/8/layout/process3"/>
    <dgm:cxn modelId="{79B45963-DBE4-40F5-994A-826F0B030791}" type="presParOf" srcId="{015B6738-B8CB-4C40-8F94-59D710D082F3}" destId="{E2FFD315-3A7B-450D-9564-99B2ACB9787C}" srcOrd="0" destOrd="0" presId="urn:microsoft.com/office/officeart/2005/8/layout/process3"/>
    <dgm:cxn modelId="{A80C11A1-DEA1-4815-876E-9CC5A1B54DC4}" type="presParOf" srcId="{E2FFD315-3A7B-450D-9564-99B2ACB9787C}" destId="{920C0FC3-3CE0-41CF-B36D-813EE70F3020}" srcOrd="0" destOrd="0" presId="urn:microsoft.com/office/officeart/2005/8/layout/process3"/>
    <dgm:cxn modelId="{ACD39609-2761-418B-83D3-D2F92D795466}" type="presParOf" srcId="{E2FFD315-3A7B-450D-9564-99B2ACB9787C}" destId="{06133EF1-70B6-42EA-84E8-576EE06AA4C9}" srcOrd="1" destOrd="0" presId="urn:microsoft.com/office/officeart/2005/8/layout/process3"/>
    <dgm:cxn modelId="{A901296A-89DE-4974-81C3-78A4F6B71A83}" type="presParOf" srcId="{E2FFD315-3A7B-450D-9564-99B2ACB9787C}" destId="{139DB158-62FD-4722-8D39-84FEE96263E1}" srcOrd="2" destOrd="0" presId="urn:microsoft.com/office/officeart/2005/8/layout/process3"/>
    <dgm:cxn modelId="{74EFCA08-B401-4CB9-B95C-13CEF02F83A4}" type="presParOf" srcId="{015B6738-B8CB-4C40-8F94-59D710D082F3}" destId="{393D57F4-819C-4764-AFD5-0955098FA24F}" srcOrd="1" destOrd="0" presId="urn:microsoft.com/office/officeart/2005/8/layout/process3"/>
    <dgm:cxn modelId="{AA325F4D-9D2C-4CBF-8DF7-C22A3526F6A5}" type="presParOf" srcId="{393D57F4-819C-4764-AFD5-0955098FA24F}" destId="{0E5EE090-BEB8-4FB5-8A6B-CDE57E14D25F}" srcOrd="0" destOrd="0" presId="urn:microsoft.com/office/officeart/2005/8/layout/process3"/>
    <dgm:cxn modelId="{F587766D-2DFC-477C-BB8A-C93B7471B75B}" type="presParOf" srcId="{015B6738-B8CB-4C40-8F94-59D710D082F3}" destId="{41743E2C-3334-48C6-BCEF-ED34273B9A40}" srcOrd="2" destOrd="0" presId="urn:microsoft.com/office/officeart/2005/8/layout/process3"/>
    <dgm:cxn modelId="{3FE37968-070A-46AB-849A-38B1E4B4DD55}" type="presParOf" srcId="{41743E2C-3334-48C6-BCEF-ED34273B9A40}" destId="{9D021FF5-BA22-4B56-9EDD-A88688542107}" srcOrd="0" destOrd="0" presId="urn:microsoft.com/office/officeart/2005/8/layout/process3"/>
    <dgm:cxn modelId="{89B71055-D414-41DB-B977-1A8785945160}" type="presParOf" srcId="{41743E2C-3334-48C6-BCEF-ED34273B9A40}" destId="{256EDBCD-0C6C-4BE2-918E-FFC3155B22EE}" srcOrd="1" destOrd="0" presId="urn:microsoft.com/office/officeart/2005/8/layout/process3"/>
    <dgm:cxn modelId="{B6C82ACF-57EC-4908-8415-7E0DA241B7EB}" type="presParOf" srcId="{41743E2C-3334-48C6-BCEF-ED34273B9A40}" destId="{8740C8B7-B8BE-4DB2-A77F-64CF62784302}" srcOrd="2" destOrd="0" presId="urn:microsoft.com/office/officeart/2005/8/layout/process3"/>
    <dgm:cxn modelId="{471C6E06-E1F3-4164-82D6-4A11778C3CA8}" type="presParOf" srcId="{015B6738-B8CB-4C40-8F94-59D710D082F3}" destId="{A42075CA-7AA3-4694-BA08-E55949260AAA}" srcOrd="3" destOrd="0" presId="urn:microsoft.com/office/officeart/2005/8/layout/process3"/>
    <dgm:cxn modelId="{53FFA9A8-C62A-45A6-BEBA-262E4C976506}" type="presParOf" srcId="{A42075CA-7AA3-4694-BA08-E55949260AAA}" destId="{7503CB40-56E6-4641-99A7-7B8D0064509C}" srcOrd="0" destOrd="0" presId="urn:microsoft.com/office/officeart/2005/8/layout/process3"/>
    <dgm:cxn modelId="{27D1EE82-7AC6-4846-A28F-79FF8B7190B3}" type="presParOf" srcId="{015B6738-B8CB-4C40-8F94-59D710D082F3}" destId="{C8FEF1F0-7D4A-4F27-8B27-5968DAEA84DD}" srcOrd="4" destOrd="0" presId="urn:microsoft.com/office/officeart/2005/8/layout/process3"/>
    <dgm:cxn modelId="{EB4C4A56-0635-49BF-A5EA-53ABEEF407D2}" type="presParOf" srcId="{C8FEF1F0-7D4A-4F27-8B27-5968DAEA84DD}" destId="{9C0A9AE3-85D6-40D0-89D8-EA9D7E451313}" srcOrd="0" destOrd="0" presId="urn:microsoft.com/office/officeart/2005/8/layout/process3"/>
    <dgm:cxn modelId="{CA24A030-0D00-4090-91EC-16125D6F3827}" type="presParOf" srcId="{C8FEF1F0-7D4A-4F27-8B27-5968DAEA84DD}" destId="{707C2DD9-05E8-4B8A-9302-14F14A0035D5}" srcOrd="1" destOrd="0" presId="urn:microsoft.com/office/officeart/2005/8/layout/process3"/>
    <dgm:cxn modelId="{57601BBA-3FE7-4810-808D-1246897289F2}" type="presParOf" srcId="{C8FEF1F0-7D4A-4F27-8B27-5968DAEA84DD}" destId="{C4E115B6-9CF9-4D59-A728-1B923F64236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CD166-2866-45B8-9B1B-AD21455379A8}"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02CF68F2-E318-45E9-A9A0-27E0FEBAF4D4}">
      <dgm:prSet phldrT="[Text]"/>
      <dgm:spPr>
        <a:solidFill>
          <a:srgbClr val="251BA9"/>
        </a:solidFill>
      </dgm:spPr>
      <dgm:t>
        <a:bodyPr/>
        <a:lstStyle/>
        <a:p>
          <a:r>
            <a:rPr lang="en-US" dirty="0" smtClean="0"/>
            <a:t>Nigerian Communications Commission  </a:t>
          </a:r>
          <a:endParaRPr lang="en-US" dirty="0"/>
        </a:p>
      </dgm:t>
    </dgm:pt>
    <dgm:pt modelId="{BB9C3666-F498-43B3-B021-F9CBF6CAFCB2}" type="parTrans" cxnId="{F2307963-9275-494A-82B1-D6236D2EE383}">
      <dgm:prSet/>
      <dgm:spPr/>
      <dgm:t>
        <a:bodyPr/>
        <a:lstStyle/>
        <a:p>
          <a:endParaRPr lang="en-US"/>
        </a:p>
      </dgm:t>
    </dgm:pt>
    <dgm:pt modelId="{FF4AA8D4-E042-4733-8399-3B7029A849DC}" type="sibTrans" cxnId="{F2307963-9275-494A-82B1-D6236D2EE383}">
      <dgm:prSet/>
      <dgm:spPr/>
      <dgm:t>
        <a:bodyPr/>
        <a:lstStyle/>
        <a:p>
          <a:endParaRPr lang="en-US"/>
        </a:p>
      </dgm:t>
    </dgm:pt>
    <dgm:pt modelId="{857F145E-2E7D-4657-B2ED-5B615619B667}">
      <dgm:prSet phldrT="[Text]"/>
      <dgm:spPr/>
      <dgm:t>
        <a:bodyPr/>
        <a:lstStyle/>
        <a:p>
          <a:r>
            <a:rPr lang="en-US" dirty="0" smtClean="0"/>
            <a:t>ECC</a:t>
          </a:r>
          <a:endParaRPr lang="en-US" dirty="0"/>
        </a:p>
      </dgm:t>
    </dgm:pt>
    <dgm:pt modelId="{F00A7922-9E94-4642-9125-E3D6C48DD497}" type="parTrans" cxnId="{4A15E5A1-490F-4A4D-A3EB-298E49EDDC4E}">
      <dgm:prSet/>
      <dgm:spPr/>
      <dgm:t>
        <a:bodyPr/>
        <a:lstStyle/>
        <a:p>
          <a:endParaRPr lang="en-US"/>
        </a:p>
      </dgm:t>
    </dgm:pt>
    <dgm:pt modelId="{9CBC3D5E-27B6-4D60-845F-9B1D01B3974D}" type="sibTrans" cxnId="{4A15E5A1-490F-4A4D-A3EB-298E49EDDC4E}">
      <dgm:prSet/>
      <dgm:spPr/>
      <dgm:t>
        <a:bodyPr/>
        <a:lstStyle/>
        <a:p>
          <a:endParaRPr lang="en-US"/>
        </a:p>
      </dgm:t>
    </dgm:pt>
    <dgm:pt modelId="{B1D484ED-CE0F-4797-8A5C-B6ABFA3E745D}">
      <dgm:prSet phldrT="[Text]"/>
      <dgm:spPr/>
      <dgm:t>
        <a:bodyPr/>
        <a:lstStyle/>
        <a:p>
          <a:r>
            <a:rPr lang="en-US" dirty="0" smtClean="0"/>
            <a:t>SIM </a:t>
          </a:r>
          <a:r>
            <a:rPr lang="en-US" dirty="0" err="1" smtClean="0"/>
            <a:t>Reg</a:t>
          </a:r>
          <a:r>
            <a:rPr lang="en-US" dirty="0" smtClean="0"/>
            <a:t> &amp; </a:t>
          </a:r>
          <a:r>
            <a:rPr lang="en-US" dirty="0" err="1" smtClean="0"/>
            <a:t>QoS</a:t>
          </a:r>
          <a:r>
            <a:rPr lang="en-US" dirty="0" smtClean="0"/>
            <a:t> Monitoring</a:t>
          </a:r>
          <a:endParaRPr lang="en-US" dirty="0"/>
        </a:p>
      </dgm:t>
    </dgm:pt>
    <dgm:pt modelId="{34DDD661-CB9E-40D4-8635-0E2E2C5BAD8A}" type="parTrans" cxnId="{4EFA8FB0-F07F-44E4-A62E-B75025DBBDC7}">
      <dgm:prSet/>
      <dgm:spPr/>
      <dgm:t>
        <a:bodyPr/>
        <a:lstStyle/>
        <a:p>
          <a:endParaRPr lang="en-US"/>
        </a:p>
      </dgm:t>
    </dgm:pt>
    <dgm:pt modelId="{81919D14-5488-4C56-B813-1C2AB620CF94}" type="sibTrans" cxnId="{4EFA8FB0-F07F-44E4-A62E-B75025DBBDC7}">
      <dgm:prSet/>
      <dgm:spPr/>
      <dgm:t>
        <a:bodyPr/>
        <a:lstStyle/>
        <a:p>
          <a:endParaRPr lang="en-US"/>
        </a:p>
      </dgm:t>
    </dgm:pt>
    <dgm:pt modelId="{27BD4530-C373-4DE3-8841-8A70CE293E76}">
      <dgm:prSet phldrT="[Text]"/>
      <dgm:spPr/>
      <dgm:t>
        <a:bodyPr/>
        <a:lstStyle/>
        <a:p>
          <a:r>
            <a:rPr lang="en-US" dirty="0" smtClean="0"/>
            <a:t>DBI </a:t>
          </a:r>
          <a:endParaRPr lang="en-US" dirty="0"/>
        </a:p>
      </dgm:t>
    </dgm:pt>
    <dgm:pt modelId="{412BC732-954F-4E15-939B-BD1B2D8A387C}" type="parTrans" cxnId="{0424EBC5-10DB-4C8F-AE2A-0F7E559D5253}">
      <dgm:prSet/>
      <dgm:spPr/>
      <dgm:t>
        <a:bodyPr/>
        <a:lstStyle/>
        <a:p>
          <a:endParaRPr lang="en-US"/>
        </a:p>
      </dgm:t>
    </dgm:pt>
    <dgm:pt modelId="{2693F8EA-25BE-48CD-8E7B-1FA888E5B0A6}" type="sibTrans" cxnId="{0424EBC5-10DB-4C8F-AE2A-0F7E559D5253}">
      <dgm:prSet/>
      <dgm:spPr/>
      <dgm:t>
        <a:bodyPr/>
        <a:lstStyle/>
        <a:p>
          <a:endParaRPr lang="en-US"/>
        </a:p>
      </dgm:t>
    </dgm:pt>
    <dgm:pt modelId="{F6C0E340-2C4C-4108-BEA4-8D56A81BCA54}">
      <dgm:prSet phldrT="[Text]"/>
      <dgm:spPr/>
      <dgm:t>
        <a:bodyPr/>
        <a:lstStyle/>
        <a:p>
          <a:r>
            <a:rPr lang="en-US" dirty="0" smtClean="0"/>
            <a:t>DAP &amp;</a:t>
          </a:r>
        </a:p>
        <a:p>
          <a:r>
            <a:rPr lang="en-US" dirty="0" smtClean="0"/>
            <a:t>ADAPTI</a:t>
          </a:r>
          <a:endParaRPr lang="en-US" dirty="0"/>
        </a:p>
      </dgm:t>
    </dgm:pt>
    <dgm:pt modelId="{34ABD848-6317-4BD6-8029-CA07B28419D4}" type="parTrans" cxnId="{68B4804D-7793-4048-AE00-F4F38B1AD88B}">
      <dgm:prSet/>
      <dgm:spPr/>
      <dgm:t>
        <a:bodyPr/>
        <a:lstStyle/>
        <a:p>
          <a:endParaRPr lang="en-US"/>
        </a:p>
      </dgm:t>
    </dgm:pt>
    <dgm:pt modelId="{9E3E04F4-5839-477D-852F-9CFF633BDB89}" type="sibTrans" cxnId="{68B4804D-7793-4048-AE00-F4F38B1AD88B}">
      <dgm:prSet/>
      <dgm:spPr/>
      <dgm:t>
        <a:bodyPr/>
        <a:lstStyle/>
        <a:p>
          <a:endParaRPr lang="en-US"/>
        </a:p>
      </dgm:t>
    </dgm:pt>
    <dgm:pt modelId="{6F43ACDF-1B1C-4AFB-824E-40F41F27EA87}">
      <dgm:prSet/>
      <dgm:spPr/>
      <dgm:t>
        <a:bodyPr/>
        <a:lstStyle/>
        <a:p>
          <a:endParaRPr lang="en-US"/>
        </a:p>
      </dgm:t>
    </dgm:pt>
    <dgm:pt modelId="{4884F0C1-34EA-4D65-BE5F-767F68CFEA21}" type="parTrans" cxnId="{D13DC7DC-02C5-4DA3-A8A6-A0276A46DB09}">
      <dgm:prSet/>
      <dgm:spPr/>
      <dgm:t>
        <a:bodyPr/>
        <a:lstStyle/>
        <a:p>
          <a:endParaRPr lang="en-US"/>
        </a:p>
      </dgm:t>
    </dgm:pt>
    <dgm:pt modelId="{6DB4F571-9171-47B3-9CE4-B24D4E62EBC4}" type="sibTrans" cxnId="{D13DC7DC-02C5-4DA3-A8A6-A0276A46DB09}">
      <dgm:prSet/>
      <dgm:spPr/>
      <dgm:t>
        <a:bodyPr/>
        <a:lstStyle/>
        <a:p>
          <a:endParaRPr lang="en-US"/>
        </a:p>
      </dgm:t>
    </dgm:pt>
    <dgm:pt modelId="{41D99B18-3BE0-4013-B252-5F1A4934228C}">
      <dgm:prSet/>
      <dgm:spPr/>
      <dgm:t>
        <a:bodyPr/>
        <a:lstStyle/>
        <a:p>
          <a:r>
            <a:rPr lang="en-US" dirty="0" smtClean="0"/>
            <a:t>Frequency Auctions</a:t>
          </a:r>
          <a:endParaRPr lang="en-US" dirty="0"/>
        </a:p>
      </dgm:t>
    </dgm:pt>
    <dgm:pt modelId="{A5A1BF16-9131-4615-B583-14684F5CA769}" type="parTrans" cxnId="{BD24589A-3EE3-405D-B8EC-BB6CBAA9A7D3}">
      <dgm:prSet/>
      <dgm:spPr/>
      <dgm:t>
        <a:bodyPr/>
        <a:lstStyle/>
        <a:p>
          <a:endParaRPr lang="en-US"/>
        </a:p>
      </dgm:t>
    </dgm:pt>
    <dgm:pt modelId="{8317BDC1-F672-4D8B-A3AB-0D1B732E753A}" type="sibTrans" cxnId="{BD24589A-3EE3-405D-B8EC-BB6CBAA9A7D3}">
      <dgm:prSet/>
      <dgm:spPr/>
      <dgm:t>
        <a:bodyPr/>
        <a:lstStyle/>
        <a:p>
          <a:endParaRPr lang="en-US"/>
        </a:p>
      </dgm:t>
    </dgm:pt>
    <dgm:pt modelId="{336A42BC-5EBC-457B-930A-735198C70933}">
      <dgm:prSet/>
      <dgm:spPr/>
      <dgm:t>
        <a:bodyPr/>
        <a:lstStyle/>
        <a:p>
          <a:endParaRPr lang="en-US"/>
        </a:p>
      </dgm:t>
    </dgm:pt>
    <dgm:pt modelId="{5B8AB57A-AAA6-479F-9A7A-EBC13B7A32F6}" type="parTrans" cxnId="{7613BF70-0686-435A-9AD6-155507056D3B}">
      <dgm:prSet/>
      <dgm:spPr/>
      <dgm:t>
        <a:bodyPr/>
        <a:lstStyle/>
        <a:p>
          <a:endParaRPr lang="en-US"/>
        </a:p>
      </dgm:t>
    </dgm:pt>
    <dgm:pt modelId="{DFEFB057-7A2E-4EA2-AAFC-BD5DA13209A2}" type="sibTrans" cxnId="{7613BF70-0686-435A-9AD6-155507056D3B}">
      <dgm:prSet/>
      <dgm:spPr/>
      <dgm:t>
        <a:bodyPr/>
        <a:lstStyle/>
        <a:p>
          <a:endParaRPr lang="en-US"/>
        </a:p>
      </dgm:t>
    </dgm:pt>
    <dgm:pt modelId="{F56E96AB-9B6A-483E-988A-2A23502EDC45}">
      <dgm:prSet/>
      <dgm:spPr/>
      <dgm:t>
        <a:bodyPr/>
        <a:lstStyle/>
        <a:p>
          <a:endParaRPr lang="en-US"/>
        </a:p>
      </dgm:t>
    </dgm:pt>
    <dgm:pt modelId="{6F50B57E-6958-4C54-9CCD-3E0D8D2505DC}" type="parTrans" cxnId="{21A1DDAC-DB27-4D4E-B1E7-48BF96F6211C}">
      <dgm:prSet/>
      <dgm:spPr/>
      <dgm:t>
        <a:bodyPr/>
        <a:lstStyle/>
        <a:p>
          <a:endParaRPr lang="en-US"/>
        </a:p>
      </dgm:t>
    </dgm:pt>
    <dgm:pt modelId="{A5657405-4173-4CE2-BB77-DD8836C808C6}" type="sibTrans" cxnId="{21A1DDAC-DB27-4D4E-B1E7-48BF96F6211C}">
      <dgm:prSet/>
      <dgm:spPr/>
      <dgm:t>
        <a:bodyPr/>
        <a:lstStyle/>
        <a:p>
          <a:endParaRPr lang="en-US"/>
        </a:p>
      </dgm:t>
    </dgm:pt>
    <dgm:pt modelId="{524D1240-E654-454A-B60B-70E54055FFE6}">
      <dgm:prSet/>
      <dgm:spPr/>
      <dgm:t>
        <a:bodyPr/>
        <a:lstStyle/>
        <a:p>
          <a:endParaRPr lang="en-US"/>
        </a:p>
      </dgm:t>
    </dgm:pt>
    <dgm:pt modelId="{7139857C-0798-4785-82CF-273DC4A74D14}" type="parTrans" cxnId="{1513DB79-26CB-42A3-B960-AB2E2669989D}">
      <dgm:prSet/>
      <dgm:spPr/>
      <dgm:t>
        <a:bodyPr/>
        <a:lstStyle/>
        <a:p>
          <a:endParaRPr lang="en-US"/>
        </a:p>
      </dgm:t>
    </dgm:pt>
    <dgm:pt modelId="{DD24369E-D94C-4721-AB4C-D5B7A755C331}" type="sibTrans" cxnId="{1513DB79-26CB-42A3-B960-AB2E2669989D}">
      <dgm:prSet/>
      <dgm:spPr/>
      <dgm:t>
        <a:bodyPr/>
        <a:lstStyle/>
        <a:p>
          <a:endParaRPr lang="en-US"/>
        </a:p>
      </dgm:t>
    </dgm:pt>
    <dgm:pt modelId="{9562CF92-EAC7-4B5E-BA45-CCECCD6F39CC}">
      <dgm:prSet/>
      <dgm:spPr/>
      <dgm:t>
        <a:bodyPr/>
        <a:lstStyle/>
        <a:p>
          <a:r>
            <a:rPr lang="en-US" dirty="0" smtClean="0"/>
            <a:t>Research and Regulations </a:t>
          </a:r>
          <a:endParaRPr lang="en-US" dirty="0"/>
        </a:p>
      </dgm:t>
    </dgm:pt>
    <dgm:pt modelId="{B8A19EEB-A976-4073-BC1D-61820B110DD8}" type="parTrans" cxnId="{DFD15E6F-0A26-4165-B0FD-4757858B477E}">
      <dgm:prSet/>
      <dgm:spPr/>
      <dgm:t>
        <a:bodyPr/>
        <a:lstStyle/>
        <a:p>
          <a:endParaRPr lang="en-US"/>
        </a:p>
      </dgm:t>
    </dgm:pt>
    <dgm:pt modelId="{065319E7-16D3-4AEA-97AB-5F4586E18BE4}" type="sibTrans" cxnId="{DFD15E6F-0A26-4165-B0FD-4757858B477E}">
      <dgm:prSet/>
      <dgm:spPr/>
      <dgm:t>
        <a:bodyPr/>
        <a:lstStyle/>
        <a:p>
          <a:endParaRPr lang="en-US"/>
        </a:p>
      </dgm:t>
    </dgm:pt>
    <dgm:pt modelId="{C16057BD-0E9A-4577-A45C-14F55CE01A14}" type="pres">
      <dgm:prSet presAssocID="{300CD166-2866-45B8-9B1B-AD21455379A8}" presName="Name0" presStyleCnt="0">
        <dgm:presLayoutVars>
          <dgm:chMax val="1"/>
          <dgm:chPref val="1"/>
          <dgm:dir/>
          <dgm:animOne val="branch"/>
          <dgm:animLvl val="lvl"/>
        </dgm:presLayoutVars>
      </dgm:prSet>
      <dgm:spPr/>
      <dgm:t>
        <a:bodyPr/>
        <a:lstStyle/>
        <a:p>
          <a:endParaRPr lang="en-US"/>
        </a:p>
      </dgm:t>
    </dgm:pt>
    <dgm:pt modelId="{BC84CFAF-FC8F-4D38-A5C4-8D644DC7C81F}" type="pres">
      <dgm:prSet presAssocID="{02CF68F2-E318-45E9-A9A0-27E0FEBAF4D4}" presName="Parent" presStyleLbl="node0" presStyleIdx="0" presStyleCnt="1">
        <dgm:presLayoutVars>
          <dgm:chMax val="6"/>
          <dgm:chPref val="6"/>
        </dgm:presLayoutVars>
      </dgm:prSet>
      <dgm:spPr/>
      <dgm:t>
        <a:bodyPr/>
        <a:lstStyle/>
        <a:p>
          <a:endParaRPr lang="en-US"/>
        </a:p>
      </dgm:t>
    </dgm:pt>
    <dgm:pt modelId="{596771D4-E099-4511-8975-F8061B6D2759}" type="pres">
      <dgm:prSet presAssocID="{857F145E-2E7D-4657-B2ED-5B615619B667}" presName="Accent1" presStyleCnt="0"/>
      <dgm:spPr/>
    </dgm:pt>
    <dgm:pt modelId="{274E0D6B-19A7-4F4B-9A49-29CD865523B3}" type="pres">
      <dgm:prSet presAssocID="{857F145E-2E7D-4657-B2ED-5B615619B667}" presName="Accent" presStyleLbl="bgShp" presStyleIdx="0" presStyleCnt="6"/>
      <dgm:spPr/>
    </dgm:pt>
    <dgm:pt modelId="{39DFA5B8-F3D9-4645-B53A-72C352DB56D8}" type="pres">
      <dgm:prSet presAssocID="{857F145E-2E7D-4657-B2ED-5B615619B667}" presName="Child1" presStyleLbl="node1" presStyleIdx="0" presStyleCnt="6">
        <dgm:presLayoutVars>
          <dgm:chMax val="0"/>
          <dgm:chPref val="0"/>
          <dgm:bulletEnabled val="1"/>
        </dgm:presLayoutVars>
      </dgm:prSet>
      <dgm:spPr/>
      <dgm:t>
        <a:bodyPr/>
        <a:lstStyle/>
        <a:p>
          <a:endParaRPr lang="en-US"/>
        </a:p>
      </dgm:t>
    </dgm:pt>
    <dgm:pt modelId="{2F5399D0-4428-4640-A6B5-7F59A013E919}" type="pres">
      <dgm:prSet presAssocID="{B1D484ED-CE0F-4797-8A5C-B6ABFA3E745D}" presName="Accent2" presStyleCnt="0"/>
      <dgm:spPr/>
    </dgm:pt>
    <dgm:pt modelId="{D33ED12F-5620-4C03-A0C2-F7A4658C56F1}" type="pres">
      <dgm:prSet presAssocID="{B1D484ED-CE0F-4797-8A5C-B6ABFA3E745D}" presName="Accent" presStyleLbl="bgShp" presStyleIdx="1" presStyleCnt="6"/>
      <dgm:spPr/>
    </dgm:pt>
    <dgm:pt modelId="{EE18C09D-DA1C-48C2-A70A-FEE30708BCF4}" type="pres">
      <dgm:prSet presAssocID="{B1D484ED-CE0F-4797-8A5C-B6ABFA3E745D}" presName="Child2" presStyleLbl="node1" presStyleIdx="1" presStyleCnt="6">
        <dgm:presLayoutVars>
          <dgm:chMax val="0"/>
          <dgm:chPref val="0"/>
          <dgm:bulletEnabled val="1"/>
        </dgm:presLayoutVars>
      </dgm:prSet>
      <dgm:spPr/>
      <dgm:t>
        <a:bodyPr/>
        <a:lstStyle/>
        <a:p>
          <a:endParaRPr lang="en-US"/>
        </a:p>
      </dgm:t>
    </dgm:pt>
    <dgm:pt modelId="{421920DF-CBA6-4912-BDB9-93DF338BC9DD}" type="pres">
      <dgm:prSet presAssocID="{27BD4530-C373-4DE3-8841-8A70CE293E76}" presName="Accent3" presStyleCnt="0"/>
      <dgm:spPr/>
    </dgm:pt>
    <dgm:pt modelId="{634FDFA5-1E0C-4432-A2D8-0AFD6FC48271}" type="pres">
      <dgm:prSet presAssocID="{27BD4530-C373-4DE3-8841-8A70CE293E76}" presName="Accent" presStyleLbl="bgShp" presStyleIdx="2" presStyleCnt="6"/>
      <dgm:spPr/>
    </dgm:pt>
    <dgm:pt modelId="{67E8AD3C-89D1-4A8B-8643-741544AFC0AE}" type="pres">
      <dgm:prSet presAssocID="{27BD4530-C373-4DE3-8841-8A70CE293E76}" presName="Child3" presStyleLbl="node1" presStyleIdx="2" presStyleCnt="6">
        <dgm:presLayoutVars>
          <dgm:chMax val="0"/>
          <dgm:chPref val="0"/>
          <dgm:bulletEnabled val="1"/>
        </dgm:presLayoutVars>
      </dgm:prSet>
      <dgm:spPr/>
      <dgm:t>
        <a:bodyPr/>
        <a:lstStyle/>
        <a:p>
          <a:endParaRPr lang="en-US"/>
        </a:p>
      </dgm:t>
    </dgm:pt>
    <dgm:pt modelId="{FD1F0CF6-BDD4-4DA9-B77B-56BEE83264F7}" type="pres">
      <dgm:prSet presAssocID="{F6C0E340-2C4C-4108-BEA4-8D56A81BCA54}" presName="Accent4" presStyleCnt="0"/>
      <dgm:spPr/>
    </dgm:pt>
    <dgm:pt modelId="{C44769EE-C177-4E58-8B94-39BDEB7577C4}" type="pres">
      <dgm:prSet presAssocID="{F6C0E340-2C4C-4108-BEA4-8D56A81BCA54}" presName="Accent" presStyleLbl="bgShp" presStyleIdx="3" presStyleCnt="6"/>
      <dgm:spPr/>
    </dgm:pt>
    <dgm:pt modelId="{BA1A96C7-74EE-48B5-BDE6-B3F013B7BFBA}" type="pres">
      <dgm:prSet presAssocID="{F6C0E340-2C4C-4108-BEA4-8D56A81BCA54}" presName="Child4" presStyleLbl="node1" presStyleIdx="3" presStyleCnt="6">
        <dgm:presLayoutVars>
          <dgm:chMax val="0"/>
          <dgm:chPref val="0"/>
          <dgm:bulletEnabled val="1"/>
        </dgm:presLayoutVars>
      </dgm:prSet>
      <dgm:spPr/>
      <dgm:t>
        <a:bodyPr/>
        <a:lstStyle/>
        <a:p>
          <a:endParaRPr lang="en-US"/>
        </a:p>
      </dgm:t>
    </dgm:pt>
    <dgm:pt modelId="{4E07C982-D8F7-433C-BA23-387447B369A1}" type="pres">
      <dgm:prSet presAssocID="{41D99B18-3BE0-4013-B252-5F1A4934228C}" presName="Accent5" presStyleCnt="0"/>
      <dgm:spPr/>
    </dgm:pt>
    <dgm:pt modelId="{34C2FD26-187F-4E67-8AEA-D2A0C774264F}" type="pres">
      <dgm:prSet presAssocID="{41D99B18-3BE0-4013-B252-5F1A4934228C}" presName="Accent" presStyleLbl="bgShp" presStyleIdx="4" presStyleCnt="6"/>
      <dgm:spPr/>
    </dgm:pt>
    <dgm:pt modelId="{446356FA-3640-4D2F-9388-C8B9725E945B}" type="pres">
      <dgm:prSet presAssocID="{41D99B18-3BE0-4013-B252-5F1A4934228C}" presName="Child5" presStyleLbl="node1" presStyleIdx="4" presStyleCnt="6">
        <dgm:presLayoutVars>
          <dgm:chMax val="0"/>
          <dgm:chPref val="0"/>
          <dgm:bulletEnabled val="1"/>
        </dgm:presLayoutVars>
      </dgm:prSet>
      <dgm:spPr/>
      <dgm:t>
        <a:bodyPr/>
        <a:lstStyle/>
        <a:p>
          <a:endParaRPr lang="en-US"/>
        </a:p>
      </dgm:t>
    </dgm:pt>
    <dgm:pt modelId="{12DAFC04-1331-4E7B-B4C4-58E24C005D6F}" type="pres">
      <dgm:prSet presAssocID="{9562CF92-EAC7-4B5E-BA45-CCECCD6F39CC}" presName="Accent6" presStyleCnt="0"/>
      <dgm:spPr/>
    </dgm:pt>
    <dgm:pt modelId="{FF3355E1-8620-4D6F-A196-41B1BE7607CF}" type="pres">
      <dgm:prSet presAssocID="{9562CF92-EAC7-4B5E-BA45-CCECCD6F39CC}" presName="Accent" presStyleLbl="bgShp" presStyleIdx="5" presStyleCnt="6"/>
      <dgm:spPr/>
    </dgm:pt>
    <dgm:pt modelId="{FFD3E0CC-339F-459C-BC94-25CF51D53BE4}" type="pres">
      <dgm:prSet presAssocID="{9562CF92-EAC7-4B5E-BA45-CCECCD6F39CC}" presName="Child6" presStyleLbl="node1" presStyleIdx="5" presStyleCnt="6">
        <dgm:presLayoutVars>
          <dgm:chMax val="0"/>
          <dgm:chPref val="0"/>
          <dgm:bulletEnabled val="1"/>
        </dgm:presLayoutVars>
      </dgm:prSet>
      <dgm:spPr/>
      <dgm:t>
        <a:bodyPr/>
        <a:lstStyle/>
        <a:p>
          <a:endParaRPr lang="en-US"/>
        </a:p>
      </dgm:t>
    </dgm:pt>
  </dgm:ptLst>
  <dgm:cxnLst>
    <dgm:cxn modelId="{F2307963-9275-494A-82B1-D6236D2EE383}" srcId="{300CD166-2866-45B8-9B1B-AD21455379A8}" destId="{02CF68F2-E318-45E9-A9A0-27E0FEBAF4D4}" srcOrd="0" destOrd="0" parTransId="{BB9C3666-F498-43B3-B021-F9CBF6CAFCB2}" sibTransId="{FF4AA8D4-E042-4733-8399-3B7029A849DC}"/>
    <dgm:cxn modelId="{57A238D1-1335-4AD0-BDE8-888A84F72E81}" type="presOf" srcId="{B1D484ED-CE0F-4797-8A5C-B6ABFA3E745D}" destId="{EE18C09D-DA1C-48C2-A70A-FEE30708BCF4}" srcOrd="0" destOrd="0" presId="urn:microsoft.com/office/officeart/2011/layout/HexagonRadial"/>
    <dgm:cxn modelId="{DFD15E6F-0A26-4165-B0FD-4757858B477E}" srcId="{02CF68F2-E318-45E9-A9A0-27E0FEBAF4D4}" destId="{9562CF92-EAC7-4B5E-BA45-CCECCD6F39CC}" srcOrd="5" destOrd="0" parTransId="{B8A19EEB-A976-4073-BC1D-61820B110DD8}" sibTransId="{065319E7-16D3-4AEA-97AB-5F4586E18BE4}"/>
    <dgm:cxn modelId="{4D254664-AF0E-42FB-BFD6-C48C7DC357B8}" type="presOf" srcId="{41D99B18-3BE0-4013-B252-5F1A4934228C}" destId="{446356FA-3640-4D2F-9388-C8B9725E945B}" srcOrd="0" destOrd="0" presId="urn:microsoft.com/office/officeart/2011/layout/HexagonRadial"/>
    <dgm:cxn modelId="{4EFA8FB0-F07F-44E4-A62E-B75025DBBDC7}" srcId="{02CF68F2-E318-45E9-A9A0-27E0FEBAF4D4}" destId="{B1D484ED-CE0F-4797-8A5C-B6ABFA3E745D}" srcOrd="1" destOrd="0" parTransId="{34DDD661-CB9E-40D4-8635-0E2E2C5BAD8A}" sibTransId="{81919D14-5488-4C56-B813-1C2AB620CF94}"/>
    <dgm:cxn modelId="{68B4804D-7793-4048-AE00-F4F38B1AD88B}" srcId="{02CF68F2-E318-45E9-A9A0-27E0FEBAF4D4}" destId="{F6C0E340-2C4C-4108-BEA4-8D56A81BCA54}" srcOrd="3" destOrd="0" parTransId="{34ABD848-6317-4BD6-8029-CA07B28419D4}" sibTransId="{9E3E04F4-5839-477D-852F-9CFF633BDB89}"/>
    <dgm:cxn modelId="{0424EBC5-10DB-4C8F-AE2A-0F7E559D5253}" srcId="{02CF68F2-E318-45E9-A9A0-27E0FEBAF4D4}" destId="{27BD4530-C373-4DE3-8841-8A70CE293E76}" srcOrd="2" destOrd="0" parTransId="{412BC732-954F-4E15-939B-BD1B2D8A387C}" sibTransId="{2693F8EA-25BE-48CD-8E7B-1FA888E5B0A6}"/>
    <dgm:cxn modelId="{4A15E5A1-490F-4A4D-A3EB-298E49EDDC4E}" srcId="{02CF68F2-E318-45E9-A9A0-27E0FEBAF4D4}" destId="{857F145E-2E7D-4657-B2ED-5B615619B667}" srcOrd="0" destOrd="0" parTransId="{F00A7922-9E94-4642-9125-E3D6C48DD497}" sibTransId="{9CBC3D5E-27B6-4D60-845F-9B1D01B3974D}"/>
    <dgm:cxn modelId="{9D65E827-6E18-4DE3-93B9-772047B7CF08}" type="presOf" srcId="{27BD4530-C373-4DE3-8841-8A70CE293E76}" destId="{67E8AD3C-89D1-4A8B-8643-741544AFC0AE}" srcOrd="0" destOrd="0" presId="urn:microsoft.com/office/officeart/2011/layout/HexagonRadial"/>
    <dgm:cxn modelId="{1513DB79-26CB-42A3-B960-AB2E2669989D}" srcId="{02CF68F2-E318-45E9-A9A0-27E0FEBAF4D4}" destId="{524D1240-E654-454A-B60B-70E54055FFE6}" srcOrd="6" destOrd="0" parTransId="{7139857C-0798-4785-82CF-273DC4A74D14}" sibTransId="{DD24369E-D94C-4721-AB4C-D5B7A755C331}"/>
    <dgm:cxn modelId="{7613BF70-0686-435A-9AD6-155507056D3B}" srcId="{02CF68F2-E318-45E9-A9A0-27E0FEBAF4D4}" destId="{336A42BC-5EBC-457B-930A-735198C70933}" srcOrd="8" destOrd="0" parTransId="{5B8AB57A-AAA6-479F-9A7A-EBC13B7A32F6}" sibTransId="{DFEFB057-7A2E-4EA2-AAFC-BD5DA13209A2}"/>
    <dgm:cxn modelId="{21A1DDAC-DB27-4D4E-B1E7-48BF96F6211C}" srcId="{02CF68F2-E318-45E9-A9A0-27E0FEBAF4D4}" destId="{F56E96AB-9B6A-483E-988A-2A23502EDC45}" srcOrd="7" destOrd="0" parTransId="{6F50B57E-6958-4C54-9CCD-3E0D8D2505DC}" sibTransId="{A5657405-4173-4CE2-BB77-DD8836C808C6}"/>
    <dgm:cxn modelId="{D13DC7DC-02C5-4DA3-A8A6-A0276A46DB09}" srcId="{02CF68F2-E318-45E9-A9A0-27E0FEBAF4D4}" destId="{6F43ACDF-1B1C-4AFB-824E-40F41F27EA87}" srcOrd="9" destOrd="0" parTransId="{4884F0C1-34EA-4D65-BE5F-767F68CFEA21}" sibTransId="{6DB4F571-9171-47B3-9CE4-B24D4E62EBC4}"/>
    <dgm:cxn modelId="{E721571A-CDFA-4286-9B64-D990DB8B1A13}" type="presOf" srcId="{300CD166-2866-45B8-9B1B-AD21455379A8}" destId="{C16057BD-0E9A-4577-A45C-14F55CE01A14}" srcOrd="0" destOrd="0" presId="urn:microsoft.com/office/officeart/2011/layout/HexagonRadial"/>
    <dgm:cxn modelId="{BD24589A-3EE3-405D-B8EC-BB6CBAA9A7D3}" srcId="{02CF68F2-E318-45E9-A9A0-27E0FEBAF4D4}" destId="{41D99B18-3BE0-4013-B252-5F1A4934228C}" srcOrd="4" destOrd="0" parTransId="{A5A1BF16-9131-4615-B583-14684F5CA769}" sibTransId="{8317BDC1-F672-4D8B-A3AB-0D1B732E753A}"/>
    <dgm:cxn modelId="{FA2BAE0F-6A4D-4B81-9BEB-D7E4B45D2524}" type="presOf" srcId="{9562CF92-EAC7-4B5E-BA45-CCECCD6F39CC}" destId="{FFD3E0CC-339F-459C-BC94-25CF51D53BE4}" srcOrd="0" destOrd="0" presId="urn:microsoft.com/office/officeart/2011/layout/HexagonRadial"/>
    <dgm:cxn modelId="{79D62DED-F047-4A0C-8A46-3C6B2FD713AD}" type="presOf" srcId="{02CF68F2-E318-45E9-A9A0-27E0FEBAF4D4}" destId="{BC84CFAF-FC8F-4D38-A5C4-8D644DC7C81F}" srcOrd="0" destOrd="0" presId="urn:microsoft.com/office/officeart/2011/layout/HexagonRadial"/>
    <dgm:cxn modelId="{BDD86922-9A8D-4EAD-9653-9E7918D94A09}" type="presOf" srcId="{F6C0E340-2C4C-4108-BEA4-8D56A81BCA54}" destId="{BA1A96C7-74EE-48B5-BDE6-B3F013B7BFBA}" srcOrd="0" destOrd="0" presId="urn:microsoft.com/office/officeart/2011/layout/HexagonRadial"/>
    <dgm:cxn modelId="{BA6B73AB-3E16-4647-89FD-807237DE3F84}" type="presOf" srcId="{857F145E-2E7D-4657-B2ED-5B615619B667}" destId="{39DFA5B8-F3D9-4645-B53A-72C352DB56D8}" srcOrd="0" destOrd="0" presId="urn:microsoft.com/office/officeart/2011/layout/HexagonRadial"/>
    <dgm:cxn modelId="{D9C25DE0-8643-4424-88CB-605FFC7C2BB8}" type="presParOf" srcId="{C16057BD-0E9A-4577-A45C-14F55CE01A14}" destId="{BC84CFAF-FC8F-4D38-A5C4-8D644DC7C81F}" srcOrd="0" destOrd="0" presId="urn:microsoft.com/office/officeart/2011/layout/HexagonRadial"/>
    <dgm:cxn modelId="{1359E114-84CD-4FAF-A543-4DFA733A2131}" type="presParOf" srcId="{C16057BD-0E9A-4577-A45C-14F55CE01A14}" destId="{596771D4-E099-4511-8975-F8061B6D2759}" srcOrd="1" destOrd="0" presId="urn:microsoft.com/office/officeart/2011/layout/HexagonRadial"/>
    <dgm:cxn modelId="{DD205319-AB70-402C-864B-2286356C4C33}" type="presParOf" srcId="{596771D4-E099-4511-8975-F8061B6D2759}" destId="{274E0D6B-19A7-4F4B-9A49-29CD865523B3}" srcOrd="0" destOrd="0" presId="urn:microsoft.com/office/officeart/2011/layout/HexagonRadial"/>
    <dgm:cxn modelId="{32AE04C1-04E2-4BD3-9049-31F85F0702E8}" type="presParOf" srcId="{C16057BD-0E9A-4577-A45C-14F55CE01A14}" destId="{39DFA5B8-F3D9-4645-B53A-72C352DB56D8}" srcOrd="2" destOrd="0" presId="urn:microsoft.com/office/officeart/2011/layout/HexagonRadial"/>
    <dgm:cxn modelId="{A8C73B07-A56D-4567-B405-DC04AAF2C618}" type="presParOf" srcId="{C16057BD-0E9A-4577-A45C-14F55CE01A14}" destId="{2F5399D0-4428-4640-A6B5-7F59A013E919}" srcOrd="3" destOrd="0" presId="urn:microsoft.com/office/officeart/2011/layout/HexagonRadial"/>
    <dgm:cxn modelId="{6B1824A8-8FD2-455E-8ACE-9E69B918DABF}" type="presParOf" srcId="{2F5399D0-4428-4640-A6B5-7F59A013E919}" destId="{D33ED12F-5620-4C03-A0C2-F7A4658C56F1}" srcOrd="0" destOrd="0" presId="urn:microsoft.com/office/officeart/2011/layout/HexagonRadial"/>
    <dgm:cxn modelId="{AC72F3C7-9324-4DAC-9AC0-3AFD700F138A}" type="presParOf" srcId="{C16057BD-0E9A-4577-A45C-14F55CE01A14}" destId="{EE18C09D-DA1C-48C2-A70A-FEE30708BCF4}" srcOrd="4" destOrd="0" presId="urn:microsoft.com/office/officeart/2011/layout/HexagonRadial"/>
    <dgm:cxn modelId="{4C2EA1F1-F867-4484-ABB5-029F292EABD4}" type="presParOf" srcId="{C16057BD-0E9A-4577-A45C-14F55CE01A14}" destId="{421920DF-CBA6-4912-BDB9-93DF338BC9DD}" srcOrd="5" destOrd="0" presId="urn:microsoft.com/office/officeart/2011/layout/HexagonRadial"/>
    <dgm:cxn modelId="{65E40E19-45A9-474B-B7E3-A44FEF295B03}" type="presParOf" srcId="{421920DF-CBA6-4912-BDB9-93DF338BC9DD}" destId="{634FDFA5-1E0C-4432-A2D8-0AFD6FC48271}" srcOrd="0" destOrd="0" presId="urn:microsoft.com/office/officeart/2011/layout/HexagonRadial"/>
    <dgm:cxn modelId="{CD9B0022-4238-4691-85DD-7FEB34E8F20A}" type="presParOf" srcId="{C16057BD-0E9A-4577-A45C-14F55CE01A14}" destId="{67E8AD3C-89D1-4A8B-8643-741544AFC0AE}" srcOrd="6" destOrd="0" presId="urn:microsoft.com/office/officeart/2011/layout/HexagonRadial"/>
    <dgm:cxn modelId="{50136AC4-26D5-4CF8-B9D6-6BD115A43633}" type="presParOf" srcId="{C16057BD-0E9A-4577-A45C-14F55CE01A14}" destId="{FD1F0CF6-BDD4-4DA9-B77B-56BEE83264F7}" srcOrd="7" destOrd="0" presId="urn:microsoft.com/office/officeart/2011/layout/HexagonRadial"/>
    <dgm:cxn modelId="{C372F6EE-DD15-4ED6-ADB8-40EA953F6A3B}" type="presParOf" srcId="{FD1F0CF6-BDD4-4DA9-B77B-56BEE83264F7}" destId="{C44769EE-C177-4E58-8B94-39BDEB7577C4}" srcOrd="0" destOrd="0" presId="urn:microsoft.com/office/officeart/2011/layout/HexagonRadial"/>
    <dgm:cxn modelId="{953376E6-2FB3-4704-A69A-363324E1721E}" type="presParOf" srcId="{C16057BD-0E9A-4577-A45C-14F55CE01A14}" destId="{BA1A96C7-74EE-48B5-BDE6-B3F013B7BFBA}" srcOrd="8" destOrd="0" presId="urn:microsoft.com/office/officeart/2011/layout/HexagonRadial"/>
    <dgm:cxn modelId="{8FB068C3-75F6-4257-A360-5763E0BC4368}" type="presParOf" srcId="{C16057BD-0E9A-4577-A45C-14F55CE01A14}" destId="{4E07C982-D8F7-433C-BA23-387447B369A1}" srcOrd="9" destOrd="0" presId="urn:microsoft.com/office/officeart/2011/layout/HexagonRadial"/>
    <dgm:cxn modelId="{85BA3046-FAF4-498F-A209-BE609E252BDC}" type="presParOf" srcId="{4E07C982-D8F7-433C-BA23-387447B369A1}" destId="{34C2FD26-187F-4E67-8AEA-D2A0C774264F}" srcOrd="0" destOrd="0" presId="urn:microsoft.com/office/officeart/2011/layout/HexagonRadial"/>
    <dgm:cxn modelId="{F629B499-AA7A-47D5-8943-D1D620CE45D8}" type="presParOf" srcId="{C16057BD-0E9A-4577-A45C-14F55CE01A14}" destId="{446356FA-3640-4D2F-9388-C8B9725E945B}" srcOrd="10" destOrd="0" presId="urn:microsoft.com/office/officeart/2011/layout/HexagonRadial"/>
    <dgm:cxn modelId="{EC666DA6-B548-4886-9C5D-B795C9867D77}" type="presParOf" srcId="{C16057BD-0E9A-4577-A45C-14F55CE01A14}" destId="{12DAFC04-1331-4E7B-B4C4-58E24C005D6F}" srcOrd="11" destOrd="0" presId="urn:microsoft.com/office/officeart/2011/layout/HexagonRadial"/>
    <dgm:cxn modelId="{746F98A7-5290-4523-8B95-E11DD7C5CC7E}" type="presParOf" srcId="{12DAFC04-1331-4E7B-B4C4-58E24C005D6F}" destId="{FF3355E1-8620-4D6F-A196-41B1BE7607CF}" srcOrd="0" destOrd="0" presId="urn:microsoft.com/office/officeart/2011/layout/HexagonRadial"/>
    <dgm:cxn modelId="{A8D69A19-F210-4A6F-992C-A3220DE9F832}" type="presParOf" srcId="{C16057BD-0E9A-4577-A45C-14F55CE01A14}" destId="{FFD3E0CC-339F-459C-BC94-25CF51D53BE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DFB7F-9B0A-4F49-ACBD-45997E42056A}">
      <dsp:nvSpPr>
        <dsp:cNvPr id="0" name=""/>
        <dsp:cNvSpPr/>
      </dsp:nvSpPr>
      <dsp:spPr>
        <a:xfrm>
          <a:off x="3706729" y="308673"/>
          <a:ext cx="4250591" cy="4250591"/>
        </a:xfrm>
        <a:prstGeom prst="pie">
          <a:avLst>
            <a:gd name="adj1" fmla="val 16200000"/>
            <a:gd name="adj2" fmla="val 1928571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introduction</a:t>
          </a:r>
          <a:endParaRPr lang="en-US" sz="1400" kern="1200" dirty="0"/>
        </a:p>
      </dsp:txBody>
      <dsp:txXfrm>
        <a:off x="5939808" y="703371"/>
        <a:ext cx="1012045" cy="809636"/>
      </dsp:txXfrm>
    </dsp:sp>
    <dsp:sp modelId="{11C0D5A2-BDAC-4F70-A8A0-0B5F85B6408E}">
      <dsp:nvSpPr>
        <dsp:cNvPr id="0" name=""/>
        <dsp:cNvSpPr/>
      </dsp:nvSpPr>
      <dsp:spPr>
        <a:xfrm>
          <a:off x="3761380" y="376986"/>
          <a:ext cx="4250591" cy="4250591"/>
        </a:xfrm>
        <a:prstGeom prst="pie">
          <a:avLst>
            <a:gd name="adj1" fmla="val 19285716"/>
            <a:gd name="adj2" fmla="val 7714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Posers From ITU</a:t>
          </a:r>
          <a:endParaRPr lang="en-US" sz="1400" kern="1200" dirty="0"/>
        </a:p>
      </dsp:txBody>
      <dsp:txXfrm>
        <a:off x="6648240" y="1917826"/>
        <a:ext cx="1163852" cy="708431"/>
      </dsp:txXfrm>
    </dsp:sp>
    <dsp:sp modelId="{8FF47636-4600-4892-9F57-8B25404583EB}">
      <dsp:nvSpPr>
        <dsp:cNvPr id="0" name=""/>
        <dsp:cNvSpPr/>
      </dsp:nvSpPr>
      <dsp:spPr>
        <a:xfrm>
          <a:off x="3741645" y="463010"/>
          <a:ext cx="4250591" cy="4250591"/>
        </a:xfrm>
        <a:prstGeom prst="pie">
          <a:avLst>
            <a:gd name="adj1" fmla="val 771428"/>
            <a:gd name="adj2" fmla="val 3857143"/>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ICT development index</a:t>
          </a:r>
          <a:endParaRPr lang="en-US" sz="1400" kern="1200" dirty="0"/>
        </a:p>
      </dsp:txBody>
      <dsp:txXfrm>
        <a:off x="6471132" y="2980474"/>
        <a:ext cx="1012045" cy="784335"/>
      </dsp:txXfrm>
    </dsp:sp>
    <dsp:sp modelId="{4A808C43-1747-497D-B6CD-D0FA58A6AB80}">
      <dsp:nvSpPr>
        <dsp:cNvPr id="0" name=""/>
        <dsp:cNvSpPr/>
      </dsp:nvSpPr>
      <dsp:spPr>
        <a:xfrm>
          <a:off x="3662705" y="500962"/>
          <a:ext cx="4250591" cy="4250591"/>
        </a:xfrm>
        <a:prstGeom prst="pie">
          <a:avLst>
            <a:gd name="adj1" fmla="val 3857226"/>
            <a:gd name="adj2" fmla="val 69428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Broadband &amp; GDP</a:t>
          </a:r>
          <a:endParaRPr lang="en-US" sz="1400" kern="1200" dirty="0"/>
        </a:p>
      </dsp:txBody>
      <dsp:txXfrm>
        <a:off x="5294629" y="3840713"/>
        <a:ext cx="986744" cy="708431"/>
      </dsp:txXfrm>
    </dsp:sp>
    <dsp:sp modelId="{3BB0D2EC-B28B-47AA-AB0E-E5091AD18C05}">
      <dsp:nvSpPr>
        <dsp:cNvPr id="0" name=""/>
        <dsp:cNvSpPr/>
      </dsp:nvSpPr>
      <dsp:spPr>
        <a:xfrm>
          <a:off x="3583766" y="463010"/>
          <a:ext cx="4250591" cy="4250591"/>
        </a:xfrm>
        <a:prstGeom prst="pie">
          <a:avLst>
            <a:gd name="adj1" fmla="val 6942858"/>
            <a:gd name="adj2" fmla="val 1002857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Nigerian  Market scorecard</a:t>
          </a:r>
          <a:endParaRPr lang="en-US" sz="1400" kern="1200" dirty="0"/>
        </a:p>
      </dsp:txBody>
      <dsp:txXfrm>
        <a:off x="4092824" y="2980474"/>
        <a:ext cx="1012045" cy="784335"/>
      </dsp:txXfrm>
    </dsp:sp>
    <dsp:sp modelId="{F7877668-026C-4ADC-B05B-BD77CBFFC361}">
      <dsp:nvSpPr>
        <dsp:cNvPr id="0" name=""/>
        <dsp:cNvSpPr/>
      </dsp:nvSpPr>
      <dsp:spPr>
        <a:xfrm>
          <a:off x="3435046" y="396645"/>
          <a:ext cx="4480250" cy="4182964"/>
        </a:xfrm>
        <a:prstGeom prst="pie">
          <a:avLst>
            <a:gd name="adj1" fmla="val 10028574"/>
            <a:gd name="adj2" fmla="val 131142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Facts - Stats</a:t>
          </a:r>
          <a:endParaRPr lang="en-US" sz="1400" kern="1200" dirty="0"/>
        </a:p>
      </dsp:txBody>
      <dsp:txXfrm>
        <a:off x="3645725" y="1912970"/>
        <a:ext cx="1226735" cy="697160"/>
      </dsp:txXfrm>
    </dsp:sp>
    <dsp:sp modelId="{5FFB7C80-990D-4AA7-AEDB-D88B7AC3FDBD}">
      <dsp:nvSpPr>
        <dsp:cNvPr id="0" name=""/>
        <dsp:cNvSpPr/>
      </dsp:nvSpPr>
      <dsp:spPr>
        <a:xfrm>
          <a:off x="3618681" y="308673"/>
          <a:ext cx="4250591" cy="4250591"/>
        </a:xfrm>
        <a:prstGeom prst="pie">
          <a:avLst>
            <a:gd name="adj1" fmla="val 13114284"/>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Milestones and FFT </a:t>
          </a:r>
          <a:endParaRPr lang="en-US" sz="1400" kern="1200" dirty="0"/>
        </a:p>
      </dsp:txBody>
      <dsp:txXfrm>
        <a:off x="4624148" y="703371"/>
        <a:ext cx="1012045" cy="809636"/>
      </dsp:txXfrm>
    </dsp:sp>
    <dsp:sp modelId="{7A109960-A31E-4708-9CA9-E7849A08E096}">
      <dsp:nvSpPr>
        <dsp:cNvPr id="0" name=""/>
        <dsp:cNvSpPr/>
      </dsp:nvSpPr>
      <dsp:spPr>
        <a:xfrm>
          <a:off x="3443385" y="45542"/>
          <a:ext cx="4776855" cy="4776855"/>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9025F-4F4C-4913-97B0-DF0683867B61}">
      <dsp:nvSpPr>
        <dsp:cNvPr id="0" name=""/>
        <dsp:cNvSpPr/>
      </dsp:nvSpPr>
      <dsp:spPr>
        <a:xfrm>
          <a:off x="3498379" y="114157"/>
          <a:ext cx="4776855" cy="4776855"/>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44EC3A-83CA-4A04-9732-FEDF53271825}">
      <dsp:nvSpPr>
        <dsp:cNvPr id="0" name=""/>
        <dsp:cNvSpPr/>
      </dsp:nvSpPr>
      <dsp:spPr>
        <a:xfrm>
          <a:off x="3478575" y="199981"/>
          <a:ext cx="4776855" cy="4776855"/>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5FCF1-DEDE-4750-B807-A1ED97BF02AE}">
      <dsp:nvSpPr>
        <dsp:cNvPr id="0" name=""/>
        <dsp:cNvSpPr/>
      </dsp:nvSpPr>
      <dsp:spPr>
        <a:xfrm>
          <a:off x="3399573" y="237719"/>
          <a:ext cx="4776855" cy="4776855"/>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A147A-3B1B-42EB-A14D-613439CA80D1}">
      <dsp:nvSpPr>
        <dsp:cNvPr id="0" name=""/>
        <dsp:cNvSpPr/>
      </dsp:nvSpPr>
      <dsp:spPr>
        <a:xfrm>
          <a:off x="3320572" y="199981"/>
          <a:ext cx="4776855" cy="4776855"/>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C77CA-79AB-4E13-903A-A1EFD56DD806}">
      <dsp:nvSpPr>
        <dsp:cNvPr id="0" name=""/>
        <dsp:cNvSpPr/>
      </dsp:nvSpPr>
      <dsp:spPr>
        <a:xfrm>
          <a:off x="3285640" y="100289"/>
          <a:ext cx="4776855" cy="4776855"/>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651BE7-C100-4AC9-92CC-E73B2D182856}">
      <dsp:nvSpPr>
        <dsp:cNvPr id="0" name=""/>
        <dsp:cNvSpPr/>
      </dsp:nvSpPr>
      <dsp:spPr>
        <a:xfrm>
          <a:off x="3355761" y="45542"/>
          <a:ext cx="4776855" cy="4776855"/>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33EF1-70B6-42EA-84E8-576EE06AA4C9}">
      <dsp:nvSpPr>
        <dsp:cNvPr id="0" name=""/>
        <dsp:cNvSpPr/>
      </dsp:nvSpPr>
      <dsp:spPr>
        <a:xfrm>
          <a:off x="3256" y="1192569"/>
          <a:ext cx="1480829" cy="7775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Y 1999</a:t>
          </a:r>
          <a:endParaRPr lang="en-US" sz="1800" kern="1200" dirty="0"/>
        </a:p>
      </dsp:txBody>
      <dsp:txXfrm>
        <a:off x="3256" y="1192569"/>
        <a:ext cx="1480829" cy="518400"/>
      </dsp:txXfrm>
    </dsp:sp>
    <dsp:sp modelId="{139DB158-62FD-4722-8D39-84FEE96263E1}">
      <dsp:nvSpPr>
        <dsp:cNvPr id="0" name=""/>
        <dsp:cNvSpPr/>
      </dsp:nvSpPr>
      <dsp:spPr>
        <a:xfrm>
          <a:off x="306559" y="1710969"/>
          <a:ext cx="1480829" cy="19629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Connected lines 450,000</a:t>
          </a:r>
          <a:endParaRPr lang="en-US" sz="1800" kern="1200" dirty="0"/>
        </a:p>
        <a:p>
          <a:pPr marL="171450" lvl="1" indent="-171450" algn="l" defTabSz="800100">
            <a:lnSpc>
              <a:spcPct val="90000"/>
            </a:lnSpc>
            <a:spcBef>
              <a:spcPct val="0"/>
            </a:spcBef>
            <a:spcAft>
              <a:spcPct val="15000"/>
            </a:spcAft>
            <a:buChar char="••"/>
          </a:pPr>
          <a:r>
            <a:rPr lang="en-US" sz="1800" kern="1200" dirty="0" smtClean="0"/>
            <a:t>Investment -$50M</a:t>
          </a:r>
          <a:endParaRPr lang="en-US" sz="1800" kern="1200" dirty="0"/>
        </a:p>
      </dsp:txBody>
      <dsp:txXfrm>
        <a:off x="349931" y="1754341"/>
        <a:ext cx="1394085" cy="1876240"/>
      </dsp:txXfrm>
    </dsp:sp>
    <dsp:sp modelId="{393D57F4-819C-4764-AFD5-0955098FA24F}">
      <dsp:nvSpPr>
        <dsp:cNvPr id="0" name=""/>
        <dsp:cNvSpPr/>
      </dsp:nvSpPr>
      <dsp:spPr>
        <a:xfrm>
          <a:off x="1708574" y="1267427"/>
          <a:ext cx="475915" cy="36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08574" y="1341164"/>
        <a:ext cx="365310" cy="221209"/>
      </dsp:txXfrm>
    </dsp:sp>
    <dsp:sp modelId="{256EDBCD-0C6C-4BE2-918E-FFC3155B22EE}">
      <dsp:nvSpPr>
        <dsp:cNvPr id="0" name=""/>
        <dsp:cNvSpPr/>
      </dsp:nvSpPr>
      <dsp:spPr>
        <a:xfrm>
          <a:off x="2382039" y="1192569"/>
          <a:ext cx="1480829" cy="7775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Y 2005</a:t>
          </a:r>
          <a:endParaRPr lang="en-US" sz="1800" kern="1200" dirty="0"/>
        </a:p>
      </dsp:txBody>
      <dsp:txXfrm>
        <a:off x="2382039" y="1192569"/>
        <a:ext cx="1480829" cy="518400"/>
      </dsp:txXfrm>
    </dsp:sp>
    <dsp:sp modelId="{8740C8B7-B8BE-4DB2-A77F-64CF62784302}">
      <dsp:nvSpPr>
        <dsp:cNvPr id="0" name=""/>
        <dsp:cNvSpPr/>
      </dsp:nvSpPr>
      <dsp:spPr>
        <a:xfrm>
          <a:off x="2685342" y="1710969"/>
          <a:ext cx="1480829" cy="19629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Connected lines 1.2M</a:t>
          </a:r>
          <a:endParaRPr lang="en-US" sz="1800" kern="1200" dirty="0"/>
        </a:p>
        <a:p>
          <a:pPr marL="171450" lvl="1" indent="-171450" algn="l" defTabSz="800100">
            <a:lnSpc>
              <a:spcPct val="90000"/>
            </a:lnSpc>
            <a:spcBef>
              <a:spcPct val="0"/>
            </a:spcBef>
            <a:spcAft>
              <a:spcPct val="15000"/>
            </a:spcAft>
            <a:buChar char="••"/>
          </a:pPr>
          <a:r>
            <a:rPr lang="en-US" sz="1800" kern="1200" dirty="0" smtClean="0"/>
            <a:t>Investment - $7B</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2728714" y="1754341"/>
        <a:ext cx="1394085" cy="1876240"/>
      </dsp:txXfrm>
    </dsp:sp>
    <dsp:sp modelId="{A42075CA-7AA3-4694-BA08-E55949260AAA}">
      <dsp:nvSpPr>
        <dsp:cNvPr id="0" name=""/>
        <dsp:cNvSpPr/>
      </dsp:nvSpPr>
      <dsp:spPr>
        <a:xfrm>
          <a:off x="4087357" y="1267427"/>
          <a:ext cx="475915" cy="368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87357" y="1341164"/>
        <a:ext cx="365310" cy="221209"/>
      </dsp:txXfrm>
    </dsp:sp>
    <dsp:sp modelId="{707C2DD9-05E8-4B8A-9302-14F14A0035D5}">
      <dsp:nvSpPr>
        <dsp:cNvPr id="0" name=""/>
        <dsp:cNvSpPr/>
      </dsp:nvSpPr>
      <dsp:spPr>
        <a:xfrm>
          <a:off x="4760822" y="1192569"/>
          <a:ext cx="1480829" cy="7775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Y 2015</a:t>
          </a:r>
          <a:endParaRPr lang="en-US" sz="1800" kern="1200" dirty="0"/>
        </a:p>
      </dsp:txBody>
      <dsp:txXfrm>
        <a:off x="4760822" y="1192569"/>
        <a:ext cx="1480829" cy="518400"/>
      </dsp:txXfrm>
    </dsp:sp>
    <dsp:sp modelId="{C4E115B6-9CF9-4D59-A728-1B923F642369}">
      <dsp:nvSpPr>
        <dsp:cNvPr id="0" name=""/>
        <dsp:cNvSpPr/>
      </dsp:nvSpPr>
      <dsp:spPr>
        <a:xfrm>
          <a:off x="5064124" y="1710969"/>
          <a:ext cx="1480829" cy="19629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Connected lines over 151M</a:t>
          </a:r>
          <a:endParaRPr lang="en-US" sz="1800" kern="1200" dirty="0"/>
        </a:p>
        <a:p>
          <a:pPr marL="171450" lvl="1" indent="-171450" algn="l" defTabSz="800100">
            <a:lnSpc>
              <a:spcPct val="90000"/>
            </a:lnSpc>
            <a:spcBef>
              <a:spcPct val="0"/>
            </a:spcBef>
            <a:spcAft>
              <a:spcPct val="15000"/>
            </a:spcAft>
            <a:buChar char="••"/>
          </a:pPr>
          <a:r>
            <a:rPr lang="en-US" sz="1800" kern="1200" dirty="0" smtClean="0"/>
            <a:t>Investment – about $32B (2014)</a:t>
          </a:r>
          <a:endParaRPr lang="en-US" sz="1800" kern="1200" dirty="0"/>
        </a:p>
      </dsp:txBody>
      <dsp:txXfrm>
        <a:off x="5107496" y="1754341"/>
        <a:ext cx="1394085" cy="1876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CFAF-FC8F-4D38-A5C4-8D644DC7C81F}">
      <dsp:nvSpPr>
        <dsp:cNvPr id="0" name=""/>
        <dsp:cNvSpPr/>
      </dsp:nvSpPr>
      <dsp:spPr>
        <a:xfrm>
          <a:off x="3406142" y="1574517"/>
          <a:ext cx="2001280" cy="1731188"/>
        </a:xfrm>
        <a:prstGeom prst="hexagon">
          <a:avLst>
            <a:gd name="adj" fmla="val 28570"/>
            <a:gd name="vf" fmla="val 115470"/>
          </a:avLst>
        </a:prstGeom>
        <a:solidFill>
          <a:srgbClr val="251BA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Nigerian Communications Commission  </a:t>
          </a:r>
          <a:endParaRPr lang="en-US" sz="1600" kern="1200" dirty="0"/>
        </a:p>
      </dsp:txBody>
      <dsp:txXfrm>
        <a:off x="3737782" y="1861399"/>
        <a:ext cx="1338000" cy="1157424"/>
      </dsp:txXfrm>
    </dsp:sp>
    <dsp:sp modelId="{D33ED12F-5620-4C03-A0C2-F7A4658C56F1}">
      <dsp:nvSpPr>
        <dsp:cNvPr id="0" name=""/>
        <dsp:cNvSpPr/>
      </dsp:nvSpPr>
      <dsp:spPr>
        <a:xfrm>
          <a:off x="4659328" y="746260"/>
          <a:ext cx="755077" cy="65059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FA5B8-F3D9-4645-B53A-72C352DB56D8}">
      <dsp:nvSpPr>
        <dsp:cNvPr id="0" name=""/>
        <dsp:cNvSpPr/>
      </dsp:nvSpPr>
      <dsp:spPr>
        <a:xfrm>
          <a:off x="3590489" y="0"/>
          <a:ext cx="1640034" cy="1418822"/>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ECC</a:t>
          </a:r>
          <a:endParaRPr lang="en-US" sz="1600" kern="1200" dirty="0"/>
        </a:p>
      </dsp:txBody>
      <dsp:txXfrm>
        <a:off x="3862278" y="235129"/>
        <a:ext cx="1096456" cy="948564"/>
      </dsp:txXfrm>
    </dsp:sp>
    <dsp:sp modelId="{634FDFA5-1E0C-4432-A2D8-0AFD6FC48271}">
      <dsp:nvSpPr>
        <dsp:cNvPr id="0" name=""/>
        <dsp:cNvSpPr/>
      </dsp:nvSpPr>
      <dsp:spPr>
        <a:xfrm>
          <a:off x="5540561" y="1962533"/>
          <a:ext cx="755077" cy="65059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8C09D-DA1C-48C2-A70A-FEE30708BCF4}">
      <dsp:nvSpPr>
        <dsp:cNvPr id="0" name=""/>
        <dsp:cNvSpPr/>
      </dsp:nvSpPr>
      <dsp:spPr>
        <a:xfrm>
          <a:off x="5094591" y="872671"/>
          <a:ext cx="1640034" cy="1418822"/>
        </a:xfrm>
        <a:prstGeom prst="hexagon">
          <a:avLst>
            <a:gd name="adj" fmla="val 28570"/>
            <a:gd name="vf" fmla="val 115470"/>
          </a:avLst>
        </a:prstGeom>
        <a:solidFill>
          <a:schemeClr val="accent4">
            <a:hueOff val="-305671"/>
            <a:satOff val="-2049"/>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SIM </a:t>
          </a:r>
          <a:r>
            <a:rPr lang="en-US" sz="1600" kern="1200" dirty="0" err="1" smtClean="0"/>
            <a:t>Reg</a:t>
          </a:r>
          <a:r>
            <a:rPr lang="en-US" sz="1600" kern="1200" dirty="0" smtClean="0"/>
            <a:t> &amp; </a:t>
          </a:r>
          <a:r>
            <a:rPr lang="en-US" sz="1600" kern="1200" dirty="0" err="1" smtClean="0"/>
            <a:t>QoS</a:t>
          </a:r>
          <a:r>
            <a:rPr lang="en-US" sz="1600" kern="1200" dirty="0" smtClean="0"/>
            <a:t> Monitoring</a:t>
          </a:r>
          <a:endParaRPr lang="en-US" sz="1600" kern="1200" dirty="0"/>
        </a:p>
      </dsp:txBody>
      <dsp:txXfrm>
        <a:off x="5366380" y="1107800"/>
        <a:ext cx="1096456" cy="948564"/>
      </dsp:txXfrm>
    </dsp:sp>
    <dsp:sp modelId="{C44769EE-C177-4E58-8B94-39BDEB7577C4}">
      <dsp:nvSpPr>
        <dsp:cNvPr id="0" name=""/>
        <dsp:cNvSpPr/>
      </dsp:nvSpPr>
      <dsp:spPr>
        <a:xfrm>
          <a:off x="4928399" y="3335477"/>
          <a:ext cx="755077" cy="65059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8AD3C-89D1-4A8B-8643-741544AFC0AE}">
      <dsp:nvSpPr>
        <dsp:cNvPr id="0" name=""/>
        <dsp:cNvSpPr/>
      </dsp:nvSpPr>
      <dsp:spPr>
        <a:xfrm>
          <a:off x="5094591" y="2588241"/>
          <a:ext cx="1640034" cy="1418822"/>
        </a:xfrm>
        <a:prstGeom prst="hexagon">
          <a:avLst>
            <a:gd name="adj" fmla="val 28570"/>
            <a:gd name="vf" fmla="val 115470"/>
          </a:avLst>
        </a:prstGeom>
        <a:solidFill>
          <a:schemeClr val="accent4">
            <a:hueOff val="-611342"/>
            <a:satOff val="-4098"/>
            <a:lumOff val="-4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DBI </a:t>
          </a:r>
          <a:endParaRPr lang="en-US" sz="1600" kern="1200" dirty="0"/>
        </a:p>
      </dsp:txBody>
      <dsp:txXfrm>
        <a:off x="5366380" y="2823370"/>
        <a:ext cx="1096456" cy="948564"/>
      </dsp:txXfrm>
    </dsp:sp>
    <dsp:sp modelId="{34C2FD26-187F-4E67-8AEA-D2A0C774264F}">
      <dsp:nvSpPr>
        <dsp:cNvPr id="0" name=""/>
        <dsp:cNvSpPr/>
      </dsp:nvSpPr>
      <dsp:spPr>
        <a:xfrm>
          <a:off x="3409866" y="3477994"/>
          <a:ext cx="755077" cy="65059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A96C7-74EE-48B5-BDE6-B3F013B7BFBA}">
      <dsp:nvSpPr>
        <dsp:cNvPr id="0" name=""/>
        <dsp:cNvSpPr/>
      </dsp:nvSpPr>
      <dsp:spPr>
        <a:xfrm>
          <a:off x="3590489" y="3461888"/>
          <a:ext cx="1640034" cy="1418822"/>
        </a:xfrm>
        <a:prstGeom prst="hexagon">
          <a:avLst>
            <a:gd name="adj" fmla="val 28570"/>
            <a:gd name="vf" fmla="val 115470"/>
          </a:avLst>
        </a:prstGeom>
        <a:solidFill>
          <a:schemeClr val="accent4">
            <a:hueOff val="-917013"/>
            <a:satOff val="-6147"/>
            <a:lumOff val="-6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DAP &amp;</a:t>
          </a:r>
        </a:p>
        <a:p>
          <a:pPr lvl="0" algn="ctr" defTabSz="711200">
            <a:lnSpc>
              <a:spcPct val="90000"/>
            </a:lnSpc>
            <a:spcBef>
              <a:spcPct val="0"/>
            </a:spcBef>
            <a:spcAft>
              <a:spcPct val="35000"/>
            </a:spcAft>
          </a:pPr>
          <a:r>
            <a:rPr lang="en-US" sz="1600" kern="1200" dirty="0" smtClean="0"/>
            <a:t>ADAPTI</a:t>
          </a:r>
          <a:endParaRPr lang="en-US" sz="1600" kern="1200" dirty="0"/>
        </a:p>
      </dsp:txBody>
      <dsp:txXfrm>
        <a:off x="3862278" y="3697017"/>
        <a:ext cx="1096456" cy="948564"/>
      </dsp:txXfrm>
    </dsp:sp>
    <dsp:sp modelId="{FF3355E1-8620-4D6F-A196-41B1BE7607CF}">
      <dsp:nvSpPr>
        <dsp:cNvPr id="0" name=""/>
        <dsp:cNvSpPr/>
      </dsp:nvSpPr>
      <dsp:spPr>
        <a:xfrm>
          <a:off x="2514201" y="2262209"/>
          <a:ext cx="755077" cy="65059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356FA-3640-4D2F-9388-C8B9725E945B}">
      <dsp:nvSpPr>
        <dsp:cNvPr id="0" name=""/>
        <dsp:cNvSpPr/>
      </dsp:nvSpPr>
      <dsp:spPr>
        <a:xfrm>
          <a:off x="2079403" y="2589217"/>
          <a:ext cx="1640034" cy="1418822"/>
        </a:xfrm>
        <a:prstGeom prst="hexagon">
          <a:avLst>
            <a:gd name="adj" fmla="val 28570"/>
            <a:gd name="vf" fmla="val 115470"/>
          </a:avLst>
        </a:prstGeom>
        <a:solidFill>
          <a:schemeClr val="accent4">
            <a:hueOff val="-1222684"/>
            <a:satOff val="-8196"/>
            <a:lumOff val="-8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Frequency Auctions</a:t>
          </a:r>
          <a:endParaRPr lang="en-US" sz="1600" kern="1200" dirty="0"/>
        </a:p>
      </dsp:txBody>
      <dsp:txXfrm>
        <a:off x="2351192" y="2824346"/>
        <a:ext cx="1096456" cy="948564"/>
      </dsp:txXfrm>
    </dsp:sp>
    <dsp:sp modelId="{FFD3E0CC-339F-459C-BC94-25CF51D53BE4}">
      <dsp:nvSpPr>
        <dsp:cNvPr id="0" name=""/>
        <dsp:cNvSpPr/>
      </dsp:nvSpPr>
      <dsp:spPr>
        <a:xfrm>
          <a:off x="2079403" y="870718"/>
          <a:ext cx="1640034" cy="1418822"/>
        </a:xfrm>
        <a:prstGeom prst="hexagon">
          <a:avLst>
            <a:gd name="adj" fmla="val 28570"/>
            <a:gd name="vf" fmla="val 115470"/>
          </a:avLst>
        </a:prstGeom>
        <a:solidFill>
          <a:schemeClr val="accent4">
            <a:hueOff val="-1528355"/>
            <a:satOff val="-10245"/>
            <a:lumOff val="-10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Research and Regulations </a:t>
          </a:r>
          <a:endParaRPr lang="en-US" sz="1600" kern="1200" dirty="0"/>
        </a:p>
      </dsp:txBody>
      <dsp:txXfrm>
        <a:off x="2351192" y="1105847"/>
        <a:ext cx="1096456" cy="94856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0598FDF-49B7-4C64-B422-C94126E292CF}" type="datetimeFigureOut">
              <a:rPr lang="en-US" smtClean="0"/>
              <a:t>10/21/2016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079DB0-4A84-49BB-A208-96C4C51BB10E}" type="slidenum">
              <a:rPr lang="en-US" smtClean="0"/>
              <a:t>‹#›</a:t>
            </a:fld>
            <a:endParaRPr lang="en-US"/>
          </a:p>
        </p:txBody>
      </p:sp>
    </p:spTree>
    <p:extLst>
      <p:ext uri="{BB962C8B-B14F-4D97-AF65-F5344CB8AC3E}">
        <p14:creationId xmlns:p14="http://schemas.microsoft.com/office/powerpoint/2010/main" val="2534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47241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10/21/2016 4:21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25433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187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36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3599" y="617523"/>
            <a:ext cx="10390734" cy="114273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77479" y="2018088"/>
            <a:ext cx="10362211" cy="4114164"/>
          </a:xfrm>
        </p:spPr>
        <p:txBody>
          <a:bodyPr/>
          <a:lstStyle/>
          <a:p>
            <a:endParaRPr lang="en-US"/>
          </a:p>
        </p:txBody>
      </p:sp>
      <p:sp>
        <p:nvSpPr>
          <p:cNvPr id="4" name="Date Placeholder 3"/>
          <p:cNvSpPr>
            <a:spLocks noGrp="1"/>
          </p:cNvSpPr>
          <p:nvPr>
            <p:ph type="dt" sz="half" idx="10"/>
          </p:nvPr>
        </p:nvSpPr>
        <p:spPr>
          <a:xfrm>
            <a:off x="1219858" y="6324830"/>
            <a:ext cx="2538446" cy="456776"/>
          </a:xfrm>
        </p:spPr>
        <p:txBody>
          <a:bodyPr/>
          <a:lstStyle>
            <a:lvl1pPr>
              <a:defRPr/>
            </a:lvl1pPr>
          </a:lstStyle>
          <a:p>
            <a:r>
              <a:rPr lang="en-US" altLang="en-US"/>
              <a:t>Jan. 29, 2007</a:t>
            </a:r>
            <a:endParaRPr lang="en-GB" altLang="en-US"/>
          </a:p>
        </p:txBody>
      </p:sp>
      <p:sp>
        <p:nvSpPr>
          <p:cNvPr id="5" name="Footer Placeholder 4"/>
          <p:cNvSpPr>
            <a:spLocks noGrp="1"/>
          </p:cNvSpPr>
          <p:nvPr>
            <p:ph type="ftr" sz="quarter" idx="11"/>
          </p:nvPr>
        </p:nvSpPr>
        <p:spPr>
          <a:xfrm>
            <a:off x="4471351" y="6324830"/>
            <a:ext cx="3859228" cy="456776"/>
          </a:xfrm>
        </p:spPr>
        <p:txBody>
          <a:bodyPr/>
          <a:lstStyle>
            <a:lvl1pPr>
              <a:defRPr/>
            </a:lvl1pPr>
          </a:lstStyle>
          <a:p>
            <a:r>
              <a:rPr lang="en-GB" altLang="en-US"/>
              <a:t>ndukwe@ncc.gov.ng</a:t>
            </a:r>
          </a:p>
        </p:txBody>
      </p:sp>
      <p:sp>
        <p:nvSpPr>
          <p:cNvPr id="6" name="Slide Number Placeholder 5"/>
          <p:cNvSpPr>
            <a:spLocks noGrp="1"/>
          </p:cNvSpPr>
          <p:nvPr>
            <p:ph type="sldNum" sz="quarter" idx="12"/>
          </p:nvPr>
        </p:nvSpPr>
        <p:spPr>
          <a:xfrm>
            <a:off x="9041432" y="6324830"/>
            <a:ext cx="2540640" cy="456776"/>
          </a:xfrm>
        </p:spPr>
        <p:txBody>
          <a:bodyPr/>
          <a:lstStyle>
            <a:lvl1pPr>
              <a:defRPr/>
            </a:lvl1pPr>
          </a:lstStyle>
          <a:p>
            <a:fld id="{FA1B3948-45CD-4C8F-B8B4-AC22D2F86473}" type="slidenum">
              <a:rPr lang="en-GB" altLang="en-US"/>
              <a:pPr/>
              <a:t>‹#›</a:t>
            </a:fld>
            <a:endParaRPr lang="en-GB" altLang="en-US"/>
          </a:p>
        </p:txBody>
      </p:sp>
    </p:spTree>
    <p:extLst>
      <p:ext uri="{BB962C8B-B14F-4D97-AF65-F5344CB8AC3E}">
        <p14:creationId xmlns:p14="http://schemas.microsoft.com/office/powerpoint/2010/main" val="124583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678037689"/>
      </p:ext>
    </p:extLst>
  </p:cSld>
  <p:clrMapOvr>
    <a:masterClrMapping/>
  </p:clrMapOvr>
  <p:transition spd="med">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709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33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603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92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113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63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56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10/21/2016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4544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file:///\\ncc-nas-01\UserHomeFolder$\CorporatePlanning\fshagari\Documents\SCPM\Annual%20Report\2013\tables%20of%20industry%20statistics%202013.xlsx!Sheet4!%5btables%20of%20industry%20statistics%202013.xlsx%5dSheet4%20Chart%202"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file:///\\ncc-nas-01\UserHomeFolder$\CorporatePlanning\nwisi\Documents\SCPM\ICT%20Facts%20Figures%202015.docx!OLE_LINK1"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cc.gov.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file:///\\ncc-nas-01\UserHomeFolder$\CorporatePlanning\nwisi\Documents\SCPM\Statistic%20-%20Invest%20ICT.xlsx!Sheet1!R1C1:R18C7"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file:///\\ncc-nas-01\UserHomeFolder$\CorporatePlanning\nwisi\Documents\SCPM\2015%20GLOBAL%20ICT%20DEVELOPMENT%20INDEX.xlsx!IDI!R6C2:R24C6"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itu.int/ITU-D/ict/publications/idi/2009/index.html" TargetMode="Externa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552" y="4873337"/>
            <a:ext cx="5563394" cy="1808018"/>
          </a:xfrm>
        </p:spPr>
        <p:txBody>
          <a:bodyPr>
            <a:normAutofit fontScale="90000"/>
          </a:bodyPr>
          <a:lstStyle/>
          <a:p>
            <a:pPr algn="ctr"/>
            <a:r>
              <a:rPr lang="en-US" sz="5400" b="1" dirty="0" smtClean="0">
                <a:solidFill>
                  <a:srgbClr val="FF0000"/>
                </a:solidFill>
                <a:latin typeface="Algerian" panose="04020705040A02060702" pitchFamily="82" charset="0"/>
              </a:rPr>
              <a:t>INVEST IN ICT Nigeria</a:t>
            </a:r>
            <a:br>
              <a:rPr lang="en-US" sz="5400" b="1" dirty="0" smtClean="0">
                <a:solidFill>
                  <a:srgbClr val="FF0000"/>
                </a:solidFill>
                <a:latin typeface="Algerian" panose="04020705040A02060702" pitchFamily="82" charset="0"/>
              </a:rPr>
            </a:br>
            <a:r>
              <a:rPr lang="en-US" sz="2800" b="1" dirty="0" smtClean="0">
                <a:solidFill>
                  <a:srgbClr val="00B050"/>
                </a:solidFill>
                <a:latin typeface="Algerian" panose="04020705040A02060702" pitchFamily="82" charset="0"/>
              </a:rPr>
              <a:t>(A world of Limitless possibilities)</a:t>
            </a:r>
            <a:endParaRPr lang="en-US" sz="2800" b="1" dirty="0">
              <a:solidFill>
                <a:srgbClr val="00B050"/>
              </a:solidFill>
              <a:latin typeface="Algerian" panose="04020705040A02060702" pitchFamily="82" charset="0"/>
            </a:endParaRPr>
          </a:p>
        </p:txBody>
      </p:sp>
      <p:sp>
        <p:nvSpPr>
          <p:cNvPr id="3" name="Subtitle 2"/>
          <p:cNvSpPr>
            <a:spLocks noGrp="1"/>
          </p:cNvSpPr>
          <p:nvPr>
            <p:ph type="subTitle" idx="1"/>
          </p:nvPr>
        </p:nvSpPr>
        <p:spPr>
          <a:xfrm>
            <a:off x="7865917" y="4509654"/>
            <a:ext cx="4208319" cy="1901537"/>
          </a:xfrm>
        </p:spPr>
        <p:txBody>
          <a:bodyPr>
            <a:noAutofit/>
          </a:bodyPr>
          <a:lstStyle/>
          <a:p>
            <a:pPr algn="r"/>
            <a:r>
              <a:rPr lang="en-US" sz="1050" b="1" dirty="0" smtClean="0">
                <a:solidFill>
                  <a:schemeClr val="accent4">
                    <a:lumMod val="75000"/>
                  </a:schemeClr>
                </a:solidFill>
              </a:rPr>
              <a:t>Presentation by </a:t>
            </a:r>
          </a:p>
          <a:p>
            <a:pPr algn="r"/>
            <a:r>
              <a:rPr lang="en-US" sz="1200" b="1" dirty="0" err="1">
                <a:solidFill>
                  <a:schemeClr val="accent4">
                    <a:lumMod val="75000"/>
                  </a:schemeClr>
                </a:solidFill>
              </a:rPr>
              <a:t>N</a:t>
            </a:r>
            <a:r>
              <a:rPr lang="en-US" sz="1200" b="1" dirty="0" err="1" smtClean="0">
                <a:solidFill>
                  <a:schemeClr val="accent4">
                    <a:lumMod val="75000"/>
                  </a:schemeClr>
                </a:solidFill>
              </a:rPr>
              <a:t>namdi</a:t>
            </a:r>
            <a:r>
              <a:rPr lang="en-US" sz="1200" b="1" dirty="0" smtClean="0">
                <a:solidFill>
                  <a:schemeClr val="accent4">
                    <a:lumMod val="75000"/>
                  </a:schemeClr>
                </a:solidFill>
              </a:rPr>
              <a:t> </a:t>
            </a:r>
            <a:r>
              <a:rPr lang="en-US" sz="1200" b="1" dirty="0" err="1" smtClean="0">
                <a:solidFill>
                  <a:schemeClr val="accent4">
                    <a:lumMod val="75000"/>
                  </a:schemeClr>
                </a:solidFill>
              </a:rPr>
              <a:t>Nwokike</a:t>
            </a:r>
            <a:endParaRPr lang="en-US" sz="1200" b="1" dirty="0" smtClean="0">
              <a:solidFill>
                <a:schemeClr val="accent4">
                  <a:lumMod val="75000"/>
                </a:schemeClr>
              </a:solidFill>
            </a:endParaRPr>
          </a:p>
          <a:p>
            <a:pPr algn="r"/>
            <a:r>
              <a:rPr lang="en-US" sz="1200" b="1" dirty="0" smtClean="0">
                <a:solidFill>
                  <a:schemeClr val="accent4">
                    <a:lumMod val="75000"/>
                  </a:schemeClr>
                </a:solidFill>
              </a:rPr>
              <a:t>Director, Corporate Planning and Strategy </a:t>
            </a:r>
          </a:p>
          <a:p>
            <a:pPr algn="r"/>
            <a:r>
              <a:rPr lang="en-US" sz="1050" b="1" dirty="0" smtClean="0">
                <a:solidFill>
                  <a:schemeClr val="accent4">
                    <a:lumMod val="75000"/>
                  </a:schemeClr>
                </a:solidFill>
              </a:rPr>
              <a:t>on behalf of the executive vice chairman </a:t>
            </a:r>
          </a:p>
          <a:p>
            <a:pPr algn="r"/>
            <a:r>
              <a:rPr lang="en-US" sz="1050" b="1" dirty="0" smtClean="0">
                <a:solidFill>
                  <a:schemeClr val="accent4">
                    <a:lumMod val="75000"/>
                  </a:schemeClr>
                </a:solidFill>
              </a:rPr>
              <a:t>Nigerian communications commission </a:t>
            </a:r>
          </a:p>
          <a:p>
            <a:pPr algn="r"/>
            <a:r>
              <a:rPr lang="en-US" sz="1050" b="1" dirty="0" smtClean="0">
                <a:solidFill>
                  <a:schemeClr val="accent4">
                    <a:lumMod val="75000"/>
                  </a:schemeClr>
                </a:solidFill>
              </a:rPr>
              <a:t>at the 14</a:t>
            </a:r>
            <a:r>
              <a:rPr lang="en-US" sz="1050" b="1" baseline="30000" dirty="0" smtClean="0">
                <a:solidFill>
                  <a:schemeClr val="accent4">
                    <a:lumMod val="75000"/>
                  </a:schemeClr>
                </a:solidFill>
              </a:rPr>
              <a:t>th</a:t>
            </a:r>
            <a:r>
              <a:rPr lang="en-US" sz="1050" b="1" dirty="0" smtClean="0">
                <a:solidFill>
                  <a:schemeClr val="accent4">
                    <a:lumMod val="75000"/>
                  </a:schemeClr>
                </a:solidFill>
              </a:rPr>
              <a:t> annual innovation Africa digital summit</a:t>
            </a:r>
          </a:p>
          <a:p>
            <a:pPr algn="r"/>
            <a:r>
              <a:rPr lang="en-US" sz="1050" b="1" dirty="0" smtClean="0">
                <a:solidFill>
                  <a:schemeClr val="accent4">
                    <a:lumMod val="75000"/>
                  </a:schemeClr>
                </a:solidFill>
              </a:rPr>
              <a:t>April, 2016 </a:t>
            </a:r>
            <a:endParaRPr lang="en-US" sz="1050" b="1" dirty="0">
              <a:solidFill>
                <a:schemeClr val="accent4">
                  <a:lumMod val="75000"/>
                </a:schemeClr>
              </a:solidFill>
            </a:endParaRPr>
          </a:p>
        </p:txBody>
      </p:sp>
    </p:spTree>
    <p:extLst>
      <p:ext uri="{BB962C8B-B14F-4D97-AF65-F5344CB8AC3E}">
        <p14:creationId xmlns:p14="http://schemas.microsoft.com/office/powerpoint/2010/main" val="4099030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754659" y="1982177"/>
          <a:ext cx="9246133" cy="452993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502508" y="207457"/>
            <a:ext cx="9965724" cy="783771"/>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dirty="0" smtClean="0"/>
              <a:t>Active Internet Subscri</a:t>
            </a:r>
            <a:r>
              <a:rPr lang="en-US" dirty="0"/>
              <a:t>p</a:t>
            </a:r>
            <a:r>
              <a:rPr lang="en-US" dirty="0" smtClean="0"/>
              <a:t>tions Nov 2014 - Nov 2015</a:t>
            </a:r>
            <a:endParaRPr lang="en-GB" dirty="0"/>
          </a:p>
        </p:txBody>
      </p:sp>
      <p:sp>
        <p:nvSpPr>
          <p:cNvPr id="5" name="Rectangle 4"/>
          <p:cNvSpPr/>
          <p:nvPr/>
        </p:nvSpPr>
        <p:spPr>
          <a:xfrm>
            <a:off x="502508" y="737914"/>
            <a:ext cx="11081685" cy="1015663"/>
          </a:xfrm>
          <a:prstGeom prst="rect">
            <a:avLst/>
          </a:prstGeom>
        </p:spPr>
        <p:txBody>
          <a:bodyPr wrap="square">
            <a:spAutoFit/>
          </a:bodyPr>
          <a:lstStyle/>
          <a:p>
            <a:pPr algn="just"/>
            <a:r>
              <a:rPr lang="en-US" sz="2000" dirty="0" smtClean="0">
                <a:latin typeface="Candara" panose="020E0502030303020204" pitchFamily="34" charset="0"/>
                <a:ea typeface="Calibri" panose="020F0502020204030204" pitchFamily="34" charset="0"/>
                <a:cs typeface="Times New Roman" panose="02020603050405020304" pitchFamily="18" charset="0"/>
              </a:rPr>
              <a:t>The graph below shows </a:t>
            </a:r>
            <a:r>
              <a:rPr lang="en-US" sz="2000" dirty="0">
                <a:latin typeface="Candara" panose="020E0502030303020204" pitchFamily="34" charset="0"/>
                <a:ea typeface="Calibri" panose="020F0502020204030204" pitchFamily="34" charset="0"/>
                <a:cs typeface="Times New Roman" panose="02020603050405020304" pitchFamily="18" charset="0"/>
              </a:rPr>
              <a:t>that the total active internet subscriptions in November, 2015 increased to </a:t>
            </a:r>
            <a:r>
              <a:rPr lang="en-US" sz="2000" b="1" dirty="0">
                <a:latin typeface="Candara" panose="020E0502030303020204" pitchFamily="34" charset="0"/>
                <a:ea typeface="Calibri" panose="020F0502020204030204" pitchFamily="34" charset="0"/>
                <a:cs typeface="Times New Roman" panose="02020603050405020304" pitchFamily="18" charset="0"/>
              </a:rPr>
              <a:t>97,984,736 </a:t>
            </a:r>
            <a:r>
              <a:rPr lang="en-US" sz="2000" dirty="0">
                <a:latin typeface="Candara" panose="020E0502030303020204" pitchFamily="34" charset="0"/>
                <a:ea typeface="Calibri" panose="020F0502020204030204" pitchFamily="34" charset="0"/>
                <a:cs typeface="Times New Roman" panose="02020603050405020304" pitchFamily="18" charset="0"/>
              </a:rPr>
              <a:t>from</a:t>
            </a:r>
            <a:r>
              <a:rPr lang="en-US" sz="2000" b="1" dirty="0">
                <a:latin typeface="Candara" panose="020E0502030303020204" pitchFamily="34" charset="0"/>
                <a:ea typeface="Calibri" panose="020F0502020204030204" pitchFamily="34" charset="0"/>
                <a:cs typeface="Times New Roman" panose="02020603050405020304" pitchFamily="18" charset="0"/>
              </a:rPr>
              <a:t> 97,682,517</a:t>
            </a:r>
            <a:r>
              <a:rPr lang="en-US" sz="2000" dirty="0">
                <a:latin typeface="Candara" panose="020E0502030303020204" pitchFamily="34" charset="0"/>
                <a:ea typeface="Calibri" panose="020F0502020204030204" pitchFamily="34" charset="0"/>
                <a:cs typeface="Times New Roman" panose="02020603050405020304" pitchFamily="18" charset="0"/>
              </a:rPr>
              <a:t> recorded in October, 2015 thus indicating that there was </a:t>
            </a:r>
            <a:r>
              <a:rPr lang="en-US" sz="2000" b="1" dirty="0">
                <a:latin typeface="Candara" panose="020E0502030303020204" pitchFamily="34" charset="0"/>
                <a:ea typeface="Calibri" panose="020F0502020204030204" pitchFamily="34" charset="0"/>
                <a:cs typeface="Times New Roman" panose="02020603050405020304" pitchFamily="18" charset="0"/>
              </a:rPr>
              <a:t>an increase of 0.3% </a:t>
            </a:r>
            <a:r>
              <a:rPr lang="en-US" sz="2000" dirty="0">
                <a:latin typeface="Candara" panose="020E0502030303020204" pitchFamily="34" charset="0"/>
                <a:ea typeface="Calibri" panose="020F0502020204030204" pitchFamily="34" charset="0"/>
                <a:cs typeface="Times New Roman" panose="02020603050405020304" pitchFamily="18" charset="0"/>
              </a:rPr>
              <a:t>in November, </a:t>
            </a:r>
            <a:r>
              <a:rPr lang="en-US" sz="2000" dirty="0" smtClean="0">
                <a:latin typeface="Candara" panose="020E0502030303020204" pitchFamily="34" charset="0"/>
                <a:ea typeface="Calibri" panose="020F0502020204030204" pitchFamily="34" charset="0"/>
                <a:cs typeface="Times New Roman" panose="02020603050405020304" pitchFamily="18" charset="0"/>
              </a:rPr>
              <a:t>2015. </a:t>
            </a:r>
            <a:endParaRPr lang="en-GB" sz="2000" dirty="0"/>
          </a:p>
        </p:txBody>
      </p:sp>
    </p:spTree>
    <p:extLst>
      <p:ext uri="{BB962C8B-B14F-4D97-AF65-F5344CB8AC3E}">
        <p14:creationId xmlns:p14="http://schemas.microsoft.com/office/powerpoint/2010/main" val="45877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92494" y="1242569"/>
          <a:ext cx="5726415" cy="498945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644235" y="215528"/>
            <a:ext cx="9802866" cy="823563"/>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dirty="0" smtClean="0"/>
              <a:t>Total Active Internet Subscriptions</a:t>
            </a:r>
            <a:endParaRPr lang="en-GB" dirty="0"/>
          </a:p>
        </p:txBody>
      </p:sp>
      <p:graphicFrame>
        <p:nvGraphicFramePr>
          <p:cNvPr id="6" name="Chart 5"/>
          <p:cNvGraphicFramePr/>
          <p:nvPr>
            <p:extLst/>
          </p:nvPr>
        </p:nvGraphicFramePr>
        <p:xfrm>
          <a:off x="6174541" y="1236517"/>
          <a:ext cx="5605567" cy="4995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719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065" y="291179"/>
            <a:ext cx="10105768" cy="740076"/>
          </a:xfrm>
        </p:spPr>
        <p:txBody>
          <a:bodyPr>
            <a:normAutofit fontScale="90000"/>
          </a:bodyPr>
          <a:lstStyle/>
          <a:p>
            <a:r>
              <a:rPr lang="en-US" dirty="0" smtClean="0"/>
              <a:t>Statistical Review of Telecommunications Market</a:t>
            </a:r>
            <a:endParaRPr lang="en-GB" dirty="0"/>
          </a:p>
        </p:txBody>
      </p:sp>
      <p:graphicFrame>
        <p:nvGraphicFramePr>
          <p:cNvPr id="7" name="Chart 6"/>
          <p:cNvGraphicFramePr>
            <a:graphicFrameLocks/>
          </p:cNvGraphicFramePr>
          <p:nvPr>
            <p:extLst/>
          </p:nvPr>
        </p:nvGraphicFramePr>
        <p:xfrm>
          <a:off x="184915" y="1027640"/>
          <a:ext cx="5562742" cy="5019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0257593"/>
              </p:ext>
            </p:extLst>
          </p:nvPr>
        </p:nvGraphicFramePr>
        <p:xfrm>
          <a:off x="6046237" y="1031255"/>
          <a:ext cx="5728996" cy="5016254"/>
        </p:xfrm>
        <a:graphic>
          <a:graphicData uri="http://schemas.openxmlformats.org/presentationml/2006/ole">
            <mc:AlternateContent xmlns:mc="http://schemas.openxmlformats.org/markup-compatibility/2006">
              <mc:Choice xmlns:v="urn:schemas-microsoft-com:vml" Requires="v">
                <p:oleObj spid="_x0000_s7185" name="Worksheet" r:id="rId5" imgW="4572000" imgH="2743200" progId="Excel.Sheet.12">
                  <p:link updateAutomatic="1"/>
                </p:oleObj>
              </mc:Choice>
              <mc:Fallback>
                <p:oleObj name="Worksheet" r:id="rId5" imgW="4572000" imgH="2743200" progId="Excel.Sheet.12">
                  <p:link updateAutomatic="1"/>
                  <p:pic>
                    <p:nvPicPr>
                      <p:cNvPr id="0" name=""/>
                      <p:cNvPicPr/>
                      <p:nvPr/>
                    </p:nvPicPr>
                    <p:blipFill>
                      <a:blip r:embed="rId6"/>
                      <a:stretch>
                        <a:fillRect/>
                      </a:stretch>
                    </p:blipFill>
                    <p:spPr>
                      <a:xfrm>
                        <a:off x="6046237" y="1031255"/>
                        <a:ext cx="5728996" cy="5016254"/>
                      </a:xfrm>
                      <a:prstGeom prst="rect">
                        <a:avLst/>
                      </a:prstGeom>
                      <a:solidFill>
                        <a:schemeClr val="accent1">
                          <a:lumMod val="60000"/>
                          <a:lumOff val="40000"/>
                        </a:schemeClr>
                      </a:solidFill>
                    </p:spPr>
                  </p:pic>
                </p:oleObj>
              </mc:Fallback>
            </mc:AlternateContent>
          </a:graphicData>
        </a:graphic>
      </p:graphicFrame>
    </p:spTree>
    <p:extLst>
      <p:ext uri="{BB962C8B-B14F-4D97-AF65-F5344CB8AC3E}">
        <p14:creationId xmlns:p14="http://schemas.microsoft.com/office/powerpoint/2010/main" val="84195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9418" y="4416135"/>
            <a:ext cx="8289604" cy="1672937"/>
          </a:xfrm>
          <a:solidFill>
            <a:schemeClr val="bg2"/>
          </a:solidFill>
        </p:spPr>
        <p:txBody>
          <a:bodyPr>
            <a:normAutofit fontScale="77500" lnSpcReduction="20000"/>
          </a:bodyPr>
          <a:lstStyle/>
          <a:p>
            <a:pPr lvl="0" algn="just">
              <a:buFont typeface="Wingdings" panose="05000000000000000000" pitchFamily="2" charset="2"/>
              <a:buChar char="q"/>
            </a:pPr>
            <a:r>
              <a:rPr lang="en-US" sz="2300" b="1" dirty="0" smtClean="0"/>
              <a:t>The </a:t>
            </a:r>
            <a:r>
              <a:rPr lang="en-US" sz="2300" b="1" dirty="0"/>
              <a:t>proportion of households with Internet access at home increased from 18% in 2005 to 46% in 2015 </a:t>
            </a:r>
          </a:p>
          <a:p>
            <a:pPr algn="just">
              <a:buFont typeface="Wingdings" panose="05000000000000000000" pitchFamily="2" charset="2"/>
              <a:buChar char="q"/>
            </a:pPr>
            <a:r>
              <a:rPr lang="en-US" sz="2300" b="1" dirty="0" smtClean="0"/>
              <a:t>By the end of 2015, 34% of households in developing countries have internet access, compared with more than 80% in developed countries</a:t>
            </a:r>
          </a:p>
          <a:p>
            <a:pPr algn="just">
              <a:buFont typeface="Wingdings" panose="05000000000000000000" pitchFamily="2" charset="2"/>
              <a:buChar char="q"/>
            </a:pPr>
            <a:r>
              <a:rPr lang="en-US" sz="2300" b="1" dirty="0" smtClean="0"/>
              <a:t>In least developed countries (LDCs) only 7% of households have internet access compared with the world average of 46%</a:t>
            </a:r>
            <a:endParaRPr lang="en-US" sz="2300" b="1" dirty="0"/>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0236757" y="4010892"/>
            <a:ext cx="701907" cy="1620982"/>
          </a:xfrm>
          <a:prstGeom prst="rect">
            <a:avLst/>
          </a:prstGeom>
          <a:noFill/>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9147460" y="2130266"/>
            <a:ext cx="721562" cy="1749138"/>
          </a:xfrm>
          <a:prstGeom prst="rect">
            <a:avLst/>
          </a:prstGeom>
          <a:noFill/>
        </p:spPr>
      </p:pic>
      <p:sp>
        <p:nvSpPr>
          <p:cNvPr id="11" name="Title 1"/>
          <p:cNvSpPr txBox="1">
            <a:spLocks/>
          </p:cNvSpPr>
          <p:nvPr/>
        </p:nvSpPr>
        <p:spPr>
          <a:xfrm>
            <a:off x="562821" y="329306"/>
            <a:ext cx="9279082" cy="1002465"/>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smtClean="0">
                <a:latin typeface="Algerian" panose="04020705040A02060702" pitchFamily="82" charset="0"/>
              </a:rPr>
              <a:t>Fact - stats</a:t>
            </a:r>
            <a:br>
              <a:rPr lang="en-US" dirty="0" smtClean="0">
                <a:latin typeface="Algerian" panose="04020705040A02060702" pitchFamily="82" charset="0"/>
              </a:rPr>
            </a:br>
            <a:endParaRPr lang="en-US" dirty="0">
              <a:latin typeface="Algerian" panose="04020705040A02060702" pitchFamily="82" charset="0"/>
            </a:endParaRPr>
          </a:p>
        </p:txBody>
      </p:sp>
      <p:sp>
        <p:nvSpPr>
          <p:cNvPr id="8" name="Rectangle 7"/>
          <p:cNvSpPr/>
          <p:nvPr/>
        </p:nvSpPr>
        <p:spPr>
          <a:xfrm>
            <a:off x="11019908" y="6447606"/>
            <a:ext cx="1172092" cy="276999"/>
          </a:xfrm>
          <a:prstGeom prst="rect">
            <a:avLst/>
          </a:prstGeom>
        </p:spPr>
        <p:txBody>
          <a:bodyPr wrap="square">
            <a:spAutoFit/>
          </a:bodyPr>
          <a:lstStyle/>
          <a:p>
            <a:r>
              <a:rPr lang="en-US" sz="1200" b="1" i="1" dirty="0">
                <a:solidFill>
                  <a:srgbClr val="000000"/>
                </a:solidFill>
                <a:latin typeface="Arial" panose="020B0604020202020204" pitchFamily="34" charset="0"/>
              </a:rPr>
              <a:t>Source </a:t>
            </a:r>
            <a:r>
              <a:rPr lang="en-US" sz="1200" i="1" dirty="0">
                <a:solidFill>
                  <a:srgbClr val="000000"/>
                </a:solidFill>
                <a:latin typeface="Arial" panose="020B0604020202020204" pitchFamily="34" charset="0"/>
              </a:rPr>
              <a:t>: </a:t>
            </a:r>
            <a:r>
              <a:rPr lang="en-US" sz="1200" i="1" dirty="0" smtClean="0">
                <a:solidFill>
                  <a:srgbClr val="000000"/>
                </a:solidFill>
                <a:latin typeface="Arial" panose="020B0604020202020204" pitchFamily="34" charset="0"/>
              </a:rPr>
              <a:t>ITU  </a:t>
            </a:r>
            <a:endParaRPr lang="en-US" sz="1200" dirty="0"/>
          </a:p>
        </p:txBody>
      </p:sp>
      <p:sp>
        <p:nvSpPr>
          <p:cNvPr id="13" name="Rectangle 3"/>
          <p:cNvSpPr>
            <a:spLocks noChangeArrowheads="1"/>
          </p:cNvSpPr>
          <p:nvPr/>
        </p:nvSpPr>
        <p:spPr bwMode="auto">
          <a:xfrm>
            <a:off x="1579418" y="1737015"/>
            <a:ext cx="6598228" cy="1025236"/>
          </a:xfrm>
          <a:prstGeom prst="rect">
            <a:avLst/>
          </a:prstGeom>
          <a:solidFill>
            <a:schemeClr val="accent1">
              <a:lumMod val="75000"/>
            </a:schemeClr>
          </a:solidFill>
          <a:ln>
            <a:noFill/>
          </a:ln>
          <a:effectLst/>
          <a:extLst/>
        </p:spPr>
        <p:txBody>
          <a:bodyPr lIns="89677" tIns="44838" rIns="89677" bIns="44838" anchor="b"/>
          <a:lstStyle>
            <a:lvl1pPr defTabSz="895350">
              <a:defRPr>
                <a:solidFill>
                  <a:schemeClr val="tx1"/>
                </a:solidFill>
                <a:latin typeface="Arial" panose="020B0604020202020204" pitchFamily="34" charset="0"/>
              </a:defRPr>
            </a:lvl1pPr>
            <a:lvl2pPr defTabSz="895350">
              <a:defRPr>
                <a:solidFill>
                  <a:schemeClr val="tx1"/>
                </a:solidFill>
                <a:latin typeface="Arial" panose="020B0604020202020204" pitchFamily="34" charset="0"/>
              </a:defRPr>
            </a:lvl2pPr>
            <a:lvl3pPr defTabSz="895350">
              <a:defRPr>
                <a:solidFill>
                  <a:schemeClr val="tx1"/>
                </a:solidFill>
                <a:latin typeface="Arial" panose="020B0604020202020204" pitchFamily="34" charset="0"/>
              </a:defRPr>
            </a:lvl3pPr>
            <a:lvl4pPr defTabSz="895350">
              <a:defRPr>
                <a:solidFill>
                  <a:schemeClr val="tx1"/>
                </a:solidFill>
                <a:latin typeface="Arial" panose="020B0604020202020204" pitchFamily="34" charset="0"/>
              </a:defRPr>
            </a:lvl4pPr>
            <a:lvl5pPr defTabSz="895350">
              <a:defRPr>
                <a:solidFill>
                  <a:schemeClr val="tx1"/>
                </a:solidFill>
                <a:latin typeface="Arial" panose="020B0604020202020204" pitchFamily="34" charset="0"/>
              </a:defRPr>
            </a:lvl5pPr>
            <a:lvl6pPr marL="457200" defTabSz="895350" fontAlgn="base">
              <a:spcBef>
                <a:spcPct val="0"/>
              </a:spcBef>
              <a:spcAft>
                <a:spcPct val="0"/>
              </a:spcAft>
              <a:defRPr>
                <a:solidFill>
                  <a:schemeClr val="tx1"/>
                </a:solidFill>
                <a:latin typeface="Arial" panose="020B0604020202020204" pitchFamily="34" charset="0"/>
              </a:defRPr>
            </a:lvl6pPr>
            <a:lvl7pPr marL="914400" defTabSz="895350" fontAlgn="base">
              <a:spcBef>
                <a:spcPct val="0"/>
              </a:spcBef>
              <a:spcAft>
                <a:spcPct val="0"/>
              </a:spcAft>
              <a:defRPr>
                <a:solidFill>
                  <a:schemeClr val="tx1"/>
                </a:solidFill>
                <a:latin typeface="Arial" panose="020B0604020202020204" pitchFamily="34" charset="0"/>
              </a:defRPr>
            </a:lvl7pPr>
            <a:lvl8pPr marL="1371600" defTabSz="895350" fontAlgn="base">
              <a:spcBef>
                <a:spcPct val="0"/>
              </a:spcBef>
              <a:spcAft>
                <a:spcPct val="0"/>
              </a:spcAft>
              <a:defRPr>
                <a:solidFill>
                  <a:schemeClr val="tx1"/>
                </a:solidFill>
                <a:latin typeface="Arial" panose="020B0604020202020204" pitchFamily="34" charset="0"/>
              </a:defRPr>
            </a:lvl8pPr>
            <a:lvl9pPr marL="1828800" defTabSz="895350" fontAlgn="base">
              <a:spcBef>
                <a:spcPct val="0"/>
              </a:spcBef>
              <a:spcAft>
                <a:spcPct val="0"/>
              </a:spcAft>
              <a:defRPr>
                <a:solidFill>
                  <a:schemeClr val="tx1"/>
                </a:solidFill>
                <a:latin typeface="Arial" panose="020B0604020202020204" pitchFamily="34" charset="0"/>
              </a:defRPr>
            </a:lvl9pPr>
          </a:lstStyle>
          <a:p>
            <a:r>
              <a:rPr lang="en-US" altLang="en-US" b="1" dirty="0" smtClean="0">
                <a:solidFill>
                  <a:schemeClr val="bg1"/>
                </a:solidFill>
                <a:latin typeface="Aharoni" panose="02010803020104030203" pitchFamily="2" charset="-79"/>
                <a:cs typeface="Aharoni" panose="02010803020104030203" pitchFamily="2" charset="-79"/>
              </a:rPr>
              <a:t>By end 2015, there were more than 7 billion mobile cellular subscriptions corresponding to a penetration rate of 97%, up from 73 million in 2000</a:t>
            </a:r>
            <a:endParaRPr lang="en-US" altLang="en-US" sz="2000" b="1" dirty="0">
              <a:solidFill>
                <a:schemeClr val="bg1"/>
              </a:solidFill>
              <a:latin typeface="Aharoni" panose="02010803020104030203" pitchFamily="2" charset="-79"/>
              <a:cs typeface="Aharoni" panose="02010803020104030203" pitchFamily="2" charset="-79"/>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8469205" y="1778709"/>
            <a:ext cx="678255" cy="820882"/>
          </a:xfrm>
          <a:prstGeom prst="rect">
            <a:avLst/>
          </a:prstGeom>
          <a:noFill/>
        </p:spPr>
      </p:pic>
      <p:sp>
        <p:nvSpPr>
          <p:cNvPr id="15" name="Rectangle 3"/>
          <p:cNvSpPr>
            <a:spLocks noChangeArrowheads="1"/>
          </p:cNvSpPr>
          <p:nvPr/>
        </p:nvSpPr>
        <p:spPr bwMode="auto">
          <a:xfrm>
            <a:off x="1579419" y="3002238"/>
            <a:ext cx="7568042" cy="1133346"/>
          </a:xfrm>
          <a:prstGeom prst="rect">
            <a:avLst/>
          </a:prstGeom>
          <a:solidFill>
            <a:schemeClr val="accent3">
              <a:lumMod val="60000"/>
              <a:lumOff val="40000"/>
            </a:schemeClr>
          </a:solidFill>
          <a:ln>
            <a:noFill/>
          </a:ln>
          <a:effectLst/>
          <a:extLst/>
        </p:spPr>
        <p:txBody>
          <a:bodyPr lIns="89677" tIns="44838" rIns="89677" bIns="44838" anchor="b"/>
          <a:lstStyle>
            <a:lvl1pPr defTabSz="895350">
              <a:defRPr>
                <a:solidFill>
                  <a:schemeClr val="tx1"/>
                </a:solidFill>
                <a:latin typeface="Arial" panose="020B0604020202020204" pitchFamily="34" charset="0"/>
              </a:defRPr>
            </a:lvl1pPr>
            <a:lvl2pPr defTabSz="895350">
              <a:defRPr>
                <a:solidFill>
                  <a:schemeClr val="tx1"/>
                </a:solidFill>
                <a:latin typeface="Arial" panose="020B0604020202020204" pitchFamily="34" charset="0"/>
              </a:defRPr>
            </a:lvl2pPr>
            <a:lvl3pPr defTabSz="895350">
              <a:defRPr>
                <a:solidFill>
                  <a:schemeClr val="tx1"/>
                </a:solidFill>
                <a:latin typeface="Arial" panose="020B0604020202020204" pitchFamily="34" charset="0"/>
              </a:defRPr>
            </a:lvl3pPr>
            <a:lvl4pPr defTabSz="895350">
              <a:defRPr>
                <a:solidFill>
                  <a:schemeClr val="tx1"/>
                </a:solidFill>
                <a:latin typeface="Arial" panose="020B0604020202020204" pitchFamily="34" charset="0"/>
              </a:defRPr>
            </a:lvl4pPr>
            <a:lvl5pPr defTabSz="895350">
              <a:defRPr>
                <a:solidFill>
                  <a:schemeClr val="tx1"/>
                </a:solidFill>
                <a:latin typeface="Arial" panose="020B0604020202020204" pitchFamily="34" charset="0"/>
              </a:defRPr>
            </a:lvl5pPr>
            <a:lvl6pPr marL="457200" defTabSz="895350" fontAlgn="base">
              <a:spcBef>
                <a:spcPct val="0"/>
              </a:spcBef>
              <a:spcAft>
                <a:spcPct val="0"/>
              </a:spcAft>
              <a:defRPr>
                <a:solidFill>
                  <a:schemeClr val="tx1"/>
                </a:solidFill>
                <a:latin typeface="Arial" panose="020B0604020202020204" pitchFamily="34" charset="0"/>
              </a:defRPr>
            </a:lvl6pPr>
            <a:lvl7pPr marL="914400" defTabSz="895350" fontAlgn="base">
              <a:spcBef>
                <a:spcPct val="0"/>
              </a:spcBef>
              <a:spcAft>
                <a:spcPct val="0"/>
              </a:spcAft>
              <a:defRPr>
                <a:solidFill>
                  <a:schemeClr val="tx1"/>
                </a:solidFill>
                <a:latin typeface="Arial" panose="020B0604020202020204" pitchFamily="34" charset="0"/>
              </a:defRPr>
            </a:lvl7pPr>
            <a:lvl8pPr marL="1371600" defTabSz="895350" fontAlgn="base">
              <a:spcBef>
                <a:spcPct val="0"/>
              </a:spcBef>
              <a:spcAft>
                <a:spcPct val="0"/>
              </a:spcAft>
              <a:defRPr>
                <a:solidFill>
                  <a:schemeClr val="tx1"/>
                </a:solidFill>
                <a:latin typeface="Arial" panose="020B0604020202020204" pitchFamily="34" charset="0"/>
              </a:defRPr>
            </a:lvl8pPr>
            <a:lvl9pPr marL="1828800" defTabSz="895350" fontAlgn="base">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q"/>
            </a:pPr>
            <a:r>
              <a:rPr lang="en-US" sz="1400" b="1" dirty="0">
                <a:solidFill>
                  <a:schemeClr val="accent6">
                    <a:lumMod val="75000"/>
                  </a:schemeClr>
                </a:solidFill>
              </a:rPr>
              <a:t>Between 2000-2015, global Internet penetration grew 7 fold from 6.5% to 43% </a:t>
            </a:r>
          </a:p>
          <a:p>
            <a:pPr algn="just">
              <a:buFont typeface="Wingdings" panose="05000000000000000000" pitchFamily="2" charset="2"/>
              <a:buChar char="q"/>
            </a:pPr>
            <a:r>
              <a:rPr lang="en-US" sz="1400" b="1" dirty="0">
                <a:solidFill>
                  <a:schemeClr val="accent6">
                    <a:lumMod val="75000"/>
                  </a:schemeClr>
                </a:solidFill>
              </a:rPr>
              <a:t>Internet penetration in developing countries stands at 35%: LDCs lag behind with only 10%</a:t>
            </a:r>
          </a:p>
          <a:p>
            <a:pPr algn="just">
              <a:buFont typeface="Wingdings" panose="05000000000000000000" pitchFamily="2" charset="2"/>
              <a:buChar char="q"/>
            </a:pPr>
            <a:r>
              <a:rPr lang="en-US" sz="1400" b="1" dirty="0">
                <a:solidFill>
                  <a:schemeClr val="accent6">
                    <a:lumMod val="75000"/>
                  </a:schemeClr>
                </a:solidFill>
              </a:rPr>
              <a:t>In African, one in 5 people use the internet today compared to almost 2 in 5 people in Asia &amp; pacific and 3 in 5 people in </a:t>
            </a:r>
            <a:r>
              <a:rPr lang="en-US" sz="1400" b="1" dirty="0" err="1">
                <a:solidFill>
                  <a:schemeClr val="accent6">
                    <a:lumMod val="75000"/>
                  </a:schemeClr>
                </a:solidFill>
              </a:rPr>
              <a:t>cis</a:t>
            </a:r>
            <a:endParaRPr lang="en-US" sz="1400" b="1" dirty="0">
              <a:solidFill>
                <a:schemeClr val="accent6">
                  <a:lumMod val="75000"/>
                </a:schemeClr>
              </a:solidFill>
            </a:endParaRPr>
          </a:p>
        </p:txBody>
      </p:sp>
    </p:spTree>
    <p:extLst>
      <p:ext uri="{BB962C8B-B14F-4D97-AF65-F5344CB8AC3E}">
        <p14:creationId xmlns:p14="http://schemas.microsoft.com/office/powerpoint/2010/main" val="3994273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225" y="855474"/>
            <a:ext cx="9279082" cy="1002465"/>
          </a:xfrm>
        </p:spPr>
        <p:txBody>
          <a:bodyPr>
            <a:normAutofit fontScale="90000"/>
          </a:bodyPr>
          <a:lstStyle/>
          <a:p>
            <a:pPr algn="l"/>
            <a:r>
              <a:rPr lang="en-US" dirty="0" smtClean="0"/>
              <a:t>Fact - stats</a:t>
            </a:r>
            <a:r>
              <a:rPr lang="en-US" dirty="0"/>
              <a:t/>
            </a:r>
            <a:br>
              <a:rPr lang="en-US" dirty="0"/>
            </a:br>
            <a:endParaRPr lang="en-US" dirty="0"/>
          </a:p>
        </p:txBody>
      </p:sp>
      <p:sp>
        <p:nvSpPr>
          <p:cNvPr id="4" name="Content Placeholder 3"/>
          <p:cNvSpPr>
            <a:spLocks noGrp="1"/>
          </p:cNvSpPr>
          <p:nvPr>
            <p:ph sz="half" idx="1"/>
          </p:nvPr>
        </p:nvSpPr>
        <p:spPr>
          <a:xfrm>
            <a:off x="704225" y="1857940"/>
            <a:ext cx="9141163" cy="2121778"/>
          </a:xfrm>
          <a:solidFill>
            <a:schemeClr val="accent6">
              <a:lumMod val="20000"/>
              <a:lumOff val="80000"/>
            </a:schemeClr>
          </a:solidFill>
        </p:spPr>
        <p:txBody>
          <a:bodyPr>
            <a:normAutofit/>
          </a:bodyPr>
          <a:lstStyle/>
          <a:p>
            <a:pPr>
              <a:buFont typeface="Wingdings" panose="05000000000000000000" pitchFamily="2" charset="2"/>
              <a:buChar char="q"/>
            </a:pPr>
            <a:r>
              <a:rPr lang="en-US" sz="1800" b="1" dirty="0">
                <a:solidFill>
                  <a:schemeClr val="bg2">
                    <a:lumMod val="50000"/>
                  </a:schemeClr>
                </a:solidFill>
              </a:rPr>
              <a:t>Mobile broadband is the most dynamic market segment; globally, mobile-broadband penetration reaches 47% in 2015, a value that increased 12 times since 2007 </a:t>
            </a:r>
            <a:endParaRPr lang="en-US" sz="1800" b="1" dirty="0" smtClean="0">
              <a:solidFill>
                <a:schemeClr val="bg2">
                  <a:lumMod val="50000"/>
                </a:schemeClr>
              </a:solidFill>
            </a:endParaRPr>
          </a:p>
          <a:p>
            <a:pPr>
              <a:buFont typeface="Wingdings" panose="05000000000000000000" pitchFamily="2" charset="2"/>
              <a:buChar char="q"/>
            </a:pPr>
            <a:r>
              <a:rPr lang="en-US" sz="1800" b="1" dirty="0" smtClean="0">
                <a:solidFill>
                  <a:schemeClr val="bg2">
                    <a:lumMod val="50000"/>
                  </a:schemeClr>
                </a:solidFill>
              </a:rPr>
              <a:t>Mobile-broadband penetration levels are highest in Europe and the Americas, at around 78 </a:t>
            </a:r>
            <a:r>
              <a:rPr lang="en-US" sz="1600" b="1" dirty="0" smtClean="0">
                <a:solidFill>
                  <a:schemeClr val="bg2">
                    <a:lumMod val="50000"/>
                  </a:schemeClr>
                </a:solidFill>
              </a:rPr>
              <a:t>active</a:t>
            </a:r>
            <a:r>
              <a:rPr lang="en-US" sz="1800" b="1" dirty="0" smtClean="0">
                <a:solidFill>
                  <a:schemeClr val="bg2">
                    <a:lumMod val="50000"/>
                  </a:schemeClr>
                </a:solidFill>
              </a:rPr>
              <a:t> subscriptions per 100 inhabitants</a:t>
            </a:r>
          </a:p>
          <a:p>
            <a:pPr>
              <a:buFont typeface="Wingdings" panose="05000000000000000000" pitchFamily="2" charset="2"/>
              <a:buChar char="q"/>
            </a:pPr>
            <a:r>
              <a:rPr lang="en-US" sz="1800" b="1" dirty="0" smtClean="0">
                <a:solidFill>
                  <a:schemeClr val="bg2">
                    <a:lumMod val="50000"/>
                  </a:schemeClr>
                </a:solidFill>
              </a:rPr>
              <a:t>Africa is the only region where mobile broadband penetration remains below 20%</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707468" y="1879009"/>
            <a:ext cx="1361208" cy="1775693"/>
          </a:xfrm>
          <a:prstGeom prst="rect">
            <a:avLst/>
          </a:prstGeom>
          <a:solidFill>
            <a:schemeClr val="bg2">
              <a:lumMod val="75000"/>
              <a:alpha val="68000"/>
            </a:schemeClr>
          </a:solidFill>
        </p:spPr>
      </p:pic>
      <p:sp>
        <p:nvSpPr>
          <p:cNvPr id="10" name="Title 1"/>
          <p:cNvSpPr txBox="1">
            <a:spLocks/>
          </p:cNvSpPr>
          <p:nvPr/>
        </p:nvSpPr>
        <p:spPr>
          <a:xfrm>
            <a:off x="561109" y="5451466"/>
            <a:ext cx="10507567" cy="7103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1800" b="1" dirty="0" smtClean="0">
                <a:solidFill>
                  <a:srgbClr val="FF0000"/>
                </a:solidFill>
              </a:rPr>
              <a:t>In developing countries, average monthly fixed broadband prices (in </a:t>
            </a:r>
            <a:r>
              <a:rPr lang="en-US" sz="1800" b="1" dirty="0" err="1" smtClean="0">
                <a:solidFill>
                  <a:srgbClr val="FF0000"/>
                </a:solidFill>
              </a:rPr>
              <a:t>ppp</a:t>
            </a:r>
            <a:r>
              <a:rPr lang="en-US" sz="1800" b="1" dirty="0" smtClean="0">
                <a:solidFill>
                  <a:srgbClr val="FF0000"/>
                </a:solidFill>
              </a:rPr>
              <a:t>$) are 3 times higher than in developed countries: mobile-broadband prices are twice as expensive as in developed countries</a:t>
            </a:r>
            <a:r>
              <a:rPr lang="en-US" sz="1800" dirty="0" smtClean="0">
                <a:solidFill>
                  <a:srgbClr val="FF0000"/>
                </a:solidFill>
              </a:rPr>
              <a:t/>
            </a:r>
            <a:br>
              <a:rPr lang="en-US" sz="1800" dirty="0" smtClean="0">
                <a:solidFill>
                  <a:srgbClr val="FF0000"/>
                </a:solidFill>
              </a:rPr>
            </a:br>
            <a:endParaRPr lang="en-US" sz="1800" dirty="0">
              <a:solidFill>
                <a:srgbClr val="FF0000"/>
              </a:solidFill>
            </a:endParaRPr>
          </a:p>
        </p:txBody>
      </p:sp>
      <p:sp>
        <p:nvSpPr>
          <p:cNvPr id="6" name="Rectangle 5"/>
          <p:cNvSpPr/>
          <p:nvPr/>
        </p:nvSpPr>
        <p:spPr>
          <a:xfrm>
            <a:off x="11019908" y="6447606"/>
            <a:ext cx="1172092" cy="276999"/>
          </a:xfrm>
          <a:prstGeom prst="rect">
            <a:avLst/>
          </a:prstGeom>
        </p:spPr>
        <p:txBody>
          <a:bodyPr wrap="square">
            <a:spAutoFit/>
          </a:bodyPr>
          <a:lstStyle/>
          <a:p>
            <a:r>
              <a:rPr lang="en-US" sz="1200" b="1" i="1" dirty="0">
                <a:solidFill>
                  <a:srgbClr val="000000"/>
                </a:solidFill>
                <a:latin typeface="Arial" panose="020B0604020202020204" pitchFamily="34" charset="0"/>
              </a:rPr>
              <a:t>Source </a:t>
            </a:r>
            <a:r>
              <a:rPr lang="en-US" sz="1200" i="1" dirty="0">
                <a:solidFill>
                  <a:srgbClr val="000000"/>
                </a:solidFill>
                <a:latin typeface="Arial" panose="020B0604020202020204" pitchFamily="34" charset="0"/>
              </a:rPr>
              <a:t>: </a:t>
            </a:r>
            <a:r>
              <a:rPr lang="en-US" sz="1200" i="1" dirty="0" smtClean="0">
                <a:solidFill>
                  <a:srgbClr val="000000"/>
                </a:solidFill>
                <a:latin typeface="Arial" panose="020B0604020202020204" pitchFamily="34" charset="0"/>
              </a:rPr>
              <a:t>ITU  </a:t>
            </a:r>
            <a:endParaRPr lang="en-US" sz="1200" dirty="0"/>
          </a:p>
        </p:txBody>
      </p:sp>
    </p:spTree>
    <p:extLst>
      <p:ext uri="{BB962C8B-B14F-4D97-AF65-F5344CB8AC3E}">
        <p14:creationId xmlns:p14="http://schemas.microsoft.com/office/powerpoint/2010/main" val="264922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89501"/>
          </a:xfrm>
        </p:spPr>
        <p:txBody>
          <a:bodyPr/>
          <a:lstStyle/>
          <a:p>
            <a:pPr algn="l"/>
            <a:r>
              <a:rPr lang="en-US" dirty="0" smtClean="0"/>
              <a:t>Facts -stats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688903901"/>
              </p:ext>
            </p:extLst>
          </p:nvPr>
        </p:nvGraphicFramePr>
        <p:xfrm>
          <a:off x="2101562" y="1808018"/>
          <a:ext cx="8380413" cy="4340225"/>
        </p:xfrm>
        <a:graphic>
          <a:graphicData uri="http://schemas.openxmlformats.org/presentationml/2006/ole">
            <mc:AlternateContent xmlns:mc="http://schemas.openxmlformats.org/markup-compatibility/2006">
              <mc:Choice xmlns:v="urn:schemas-microsoft-com:vml" Requires="v">
                <p:oleObj spid="_x0000_s3093" name="Document" r:id="rId3" imgW="6797320" imgH="3885964" progId="Word.Document.12">
                  <p:link updateAutomatic="1"/>
                </p:oleObj>
              </mc:Choice>
              <mc:Fallback>
                <p:oleObj name="Document" r:id="rId3" imgW="6797320" imgH="3885964" progId="Word.Document.12">
                  <p:link updateAutomatic="1"/>
                  <p:pic>
                    <p:nvPicPr>
                      <p:cNvPr id="0" name=""/>
                      <p:cNvPicPr/>
                      <p:nvPr/>
                    </p:nvPicPr>
                    <p:blipFill>
                      <a:blip r:embed="rId4"/>
                      <a:stretch>
                        <a:fillRect/>
                      </a:stretch>
                    </p:blipFill>
                    <p:spPr>
                      <a:xfrm>
                        <a:off x="2101562" y="1808018"/>
                        <a:ext cx="8380413" cy="4340225"/>
                      </a:xfrm>
                      <a:prstGeom prst="rect">
                        <a:avLst/>
                      </a:prstGeom>
                    </p:spPr>
                  </p:pic>
                </p:oleObj>
              </mc:Fallback>
            </mc:AlternateContent>
          </a:graphicData>
        </a:graphic>
      </p:graphicFrame>
    </p:spTree>
    <p:extLst>
      <p:ext uri="{BB962C8B-B14F-4D97-AF65-F5344CB8AC3E}">
        <p14:creationId xmlns:p14="http://schemas.microsoft.com/office/powerpoint/2010/main" val="1815893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tunews.itu.int/En/Multimedios/Imgs/28393_540.png?Tmp=2015063006540773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473" y="1413165"/>
            <a:ext cx="10884477" cy="5517572"/>
          </a:xfrm>
          <a:prstGeom prst="rect">
            <a:avLst/>
          </a:prstGeom>
          <a:noFill/>
          <a:ln>
            <a:noFill/>
          </a:ln>
        </p:spPr>
      </p:pic>
      <p:sp>
        <p:nvSpPr>
          <p:cNvPr id="5" name="Title 1"/>
          <p:cNvSpPr>
            <a:spLocks noGrp="1"/>
          </p:cNvSpPr>
          <p:nvPr>
            <p:ph type="title"/>
          </p:nvPr>
        </p:nvSpPr>
        <p:spPr>
          <a:xfrm>
            <a:off x="961783" y="450134"/>
            <a:ext cx="9720072" cy="1499616"/>
          </a:xfrm>
        </p:spPr>
        <p:txBody>
          <a:bodyPr/>
          <a:lstStyle/>
          <a:p>
            <a:pPr algn="l"/>
            <a:r>
              <a:rPr lang="en-US" dirty="0" smtClean="0"/>
              <a:t>Facts -stats</a:t>
            </a:r>
            <a:endParaRPr lang="en-US" dirty="0"/>
          </a:p>
        </p:txBody>
      </p:sp>
    </p:spTree>
    <p:extLst>
      <p:ext uri="{BB962C8B-B14F-4D97-AF65-F5344CB8AC3E}">
        <p14:creationId xmlns:p14="http://schemas.microsoft.com/office/powerpoint/2010/main" val="1218323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ChangeArrowheads="1"/>
          </p:cNvSpPr>
          <p:nvPr/>
        </p:nvSpPr>
        <p:spPr bwMode="auto">
          <a:xfrm>
            <a:off x="9195955" y="2753591"/>
            <a:ext cx="2709370" cy="1391899"/>
          </a:xfrm>
          <a:prstGeom prst="rect">
            <a:avLst/>
          </a:prstGeom>
          <a:solidFill>
            <a:schemeClr val="tx2">
              <a:lumMod val="20000"/>
              <a:lumOff val="80000"/>
            </a:schemeClr>
          </a:solidFill>
          <a:ln>
            <a:noFill/>
          </a:ln>
          <a:effectLst/>
          <a:extLst/>
        </p:spPr>
        <p:txBody>
          <a:bodyPr lIns="89677" tIns="44838" rIns="89677" bIns="44838" anchor="b"/>
          <a:lstStyle>
            <a:lvl1pPr defTabSz="895350">
              <a:defRPr>
                <a:solidFill>
                  <a:schemeClr val="tx1"/>
                </a:solidFill>
                <a:latin typeface="Arial" panose="020B0604020202020204" pitchFamily="34" charset="0"/>
              </a:defRPr>
            </a:lvl1pPr>
            <a:lvl2pPr defTabSz="895350">
              <a:defRPr>
                <a:solidFill>
                  <a:schemeClr val="tx1"/>
                </a:solidFill>
                <a:latin typeface="Arial" panose="020B0604020202020204" pitchFamily="34" charset="0"/>
              </a:defRPr>
            </a:lvl2pPr>
            <a:lvl3pPr defTabSz="895350">
              <a:defRPr>
                <a:solidFill>
                  <a:schemeClr val="tx1"/>
                </a:solidFill>
                <a:latin typeface="Arial" panose="020B0604020202020204" pitchFamily="34" charset="0"/>
              </a:defRPr>
            </a:lvl3pPr>
            <a:lvl4pPr defTabSz="895350">
              <a:defRPr>
                <a:solidFill>
                  <a:schemeClr val="tx1"/>
                </a:solidFill>
                <a:latin typeface="Arial" panose="020B0604020202020204" pitchFamily="34" charset="0"/>
              </a:defRPr>
            </a:lvl4pPr>
            <a:lvl5pPr defTabSz="895350">
              <a:defRPr>
                <a:solidFill>
                  <a:schemeClr val="tx1"/>
                </a:solidFill>
                <a:latin typeface="Arial" panose="020B0604020202020204" pitchFamily="34" charset="0"/>
              </a:defRPr>
            </a:lvl5pPr>
            <a:lvl6pPr marL="457200" defTabSz="895350" fontAlgn="base">
              <a:spcBef>
                <a:spcPct val="0"/>
              </a:spcBef>
              <a:spcAft>
                <a:spcPct val="0"/>
              </a:spcAft>
              <a:defRPr>
                <a:solidFill>
                  <a:schemeClr val="tx1"/>
                </a:solidFill>
                <a:latin typeface="Arial" panose="020B0604020202020204" pitchFamily="34" charset="0"/>
              </a:defRPr>
            </a:lvl6pPr>
            <a:lvl7pPr marL="914400" defTabSz="895350" fontAlgn="base">
              <a:spcBef>
                <a:spcPct val="0"/>
              </a:spcBef>
              <a:spcAft>
                <a:spcPct val="0"/>
              </a:spcAft>
              <a:defRPr>
                <a:solidFill>
                  <a:schemeClr val="tx1"/>
                </a:solidFill>
                <a:latin typeface="Arial" panose="020B0604020202020204" pitchFamily="34" charset="0"/>
              </a:defRPr>
            </a:lvl7pPr>
            <a:lvl8pPr marL="1371600" defTabSz="895350" fontAlgn="base">
              <a:spcBef>
                <a:spcPct val="0"/>
              </a:spcBef>
              <a:spcAft>
                <a:spcPct val="0"/>
              </a:spcAft>
              <a:defRPr>
                <a:solidFill>
                  <a:schemeClr val="tx1"/>
                </a:solidFill>
                <a:latin typeface="Arial" panose="020B0604020202020204" pitchFamily="34" charset="0"/>
              </a:defRPr>
            </a:lvl8pPr>
            <a:lvl9pPr marL="1828800" defTabSz="895350" fontAlgn="base">
              <a:spcBef>
                <a:spcPct val="0"/>
              </a:spcBef>
              <a:spcAft>
                <a:spcPct val="0"/>
              </a:spcAft>
              <a:defRPr>
                <a:solidFill>
                  <a:schemeClr val="tx1"/>
                </a:solidFill>
                <a:latin typeface="Arial" panose="020B0604020202020204" pitchFamily="34" charset="0"/>
              </a:defRPr>
            </a:lvl9pPr>
          </a:lstStyle>
          <a:p>
            <a:r>
              <a:rPr lang="en-US" altLang="en-US" sz="3600" b="1" dirty="0" smtClean="0">
                <a:latin typeface="Aharoni" panose="02010803020104030203" pitchFamily="2" charset="-79"/>
                <a:cs typeface="Aharoni" panose="02010803020104030203" pitchFamily="2" charset="-79"/>
              </a:rPr>
              <a:t>Some NCC </a:t>
            </a:r>
            <a:r>
              <a:rPr lang="en-US" altLang="en-US" sz="3600" b="1" dirty="0">
                <a:latin typeface="Aharoni" panose="02010803020104030203" pitchFamily="2" charset="-79"/>
                <a:cs typeface="Aharoni" panose="02010803020104030203" pitchFamily="2" charset="-79"/>
              </a:rPr>
              <a:t>Milestones</a:t>
            </a:r>
            <a:endParaRPr lang="en-US" altLang="en-US" sz="4000" b="1" dirty="0">
              <a:latin typeface="Aharoni" panose="02010803020104030203" pitchFamily="2" charset="-79"/>
              <a:cs typeface="Aharoni" panose="02010803020104030203" pitchFamily="2" charset="-79"/>
            </a:endParaRPr>
          </a:p>
        </p:txBody>
      </p:sp>
      <p:graphicFrame>
        <p:nvGraphicFramePr>
          <p:cNvPr id="2" name="Diagram 1"/>
          <p:cNvGraphicFramePr/>
          <p:nvPr>
            <p:extLst>
              <p:ext uri="{D42A27DB-BD31-4B8C-83A1-F6EECF244321}">
                <p14:modId xmlns:p14="http://schemas.microsoft.com/office/powerpoint/2010/main" val="773965383"/>
              </p:ext>
            </p:extLst>
          </p:nvPr>
        </p:nvGraphicFramePr>
        <p:xfrm>
          <a:off x="0" y="1114844"/>
          <a:ext cx="8814030" cy="4880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491944" y="5138351"/>
            <a:ext cx="877684" cy="461665"/>
          </a:xfrm>
          <a:prstGeom prst="rect">
            <a:avLst/>
          </a:prstGeom>
        </p:spPr>
        <p:txBody>
          <a:bodyPr wrap="square">
            <a:spAutoFit/>
          </a:bodyPr>
          <a:lstStyle/>
          <a:p>
            <a:r>
              <a:rPr lang="en-US" sz="1200" dirty="0" smtClean="0">
                <a:solidFill>
                  <a:srgbClr val="000000"/>
                </a:solidFill>
                <a:latin typeface="Arial" panose="020B0604020202020204" pitchFamily="34" charset="0"/>
              </a:rPr>
              <a:t>Capacity Building</a:t>
            </a:r>
            <a:endParaRPr lang="en-US" sz="1200" dirty="0"/>
          </a:p>
        </p:txBody>
      </p:sp>
      <p:sp>
        <p:nvSpPr>
          <p:cNvPr id="6" name="Rectangle 5"/>
          <p:cNvSpPr/>
          <p:nvPr/>
        </p:nvSpPr>
        <p:spPr>
          <a:xfrm>
            <a:off x="3898670" y="6007724"/>
            <a:ext cx="2709947" cy="646331"/>
          </a:xfrm>
          <a:prstGeom prst="rect">
            <a:avLst/>
          </a:prstGeom>
        </p:spPr>
        <p:txBody>
          <a:bodyPr wrap="square">
            <a:spAutoFit/>
          </a:bodyPr>
          <a:lstStyle/>
          <a:p>
            <a:r>
              <a:rPr lang="en-US" sz="1200" dirty="0"/>
              <a:t>Digital Access </a:t>
            </a:r>
            <a:r>
              <a:rPr lang="en-US" sz="1200" dirty="0" err="1"/>
              <a:t>Programme</a:t>
            </a:r>
            <a:r>
              <a:rPr lang="en-US" sz="1200" dirty="0"/>
              <a:t> (DAP) </a:t>
            </a:r>
            <a:r>
              <a:rPr lang="en-US" sz="1200" dirty="0" smtClean="0"/>
              <a:t>Advanced </a:t>
            </a:r>
            <a:r>
              <a:rPr lang="en-US" sz="1200" dirty="0"/>
              <a:t>Digital Awareness </a:t>
            </a:r>
            <a:r>
              <a:rPr lang="en-US" sz="1200" dirty="0" err="1"/>
              <a:t>Programme</a:t>
            </a:r>
            <a:r>
              <a:rPr lang="en-US" sz="1200" dirty="0"/>
              <a:t> for Tertiary Institutions (ADAPTI</a:t>
            </a:r>
            <a:r>
              <a:rPr lang="en-US" sz="1200" dirty="0" smtClean="0"/>
              <a:t>)</a:t>
            </a:r>
            <a:endParaRPr lang="en-US" sz="1200" dirty="0"/>
          </a:p>
        </p:txBody>
      </p:sp>
      <p:sp>
        <p:nvSpPr>
          <p:cNvPr id="7" name="Rectangle 6"/>
          <p:cNvSpPr/>
          <p:nvPr/>
        </p:nvSpPr>
        <p:spPr>
          <a:xfrm>
            <a:off x="1143000" y="5259578"/>
            <a:ext cx="2389909" cy="1015663"/>
          </a:xfrm>
          <a:prstGeom prst="rect">
            <a:avLst/>
          </a:prstGeom>
        </p:spPr>
        <p:txBody>
          <a:bodyPr wrap="square">
            <a:spAutoFit/>
          </a:bodyPr>
          <a:lstStyle/>
          <a:p>
            <a:pPr marL="171450" indent="-171450">
              <a:buFont typeface="Arial" panose="020B0604020202020204" pitchFamily="34" charset="0"/>
              <a:buChar char="•"/>
            </a:pPr>
            <a:r>
              <a:rPr lang="en-US" sz="1200" dirty="0" smtClean="0">
                <a:solidFill>
                  <a:srgbClr val="000000"/>
                </a:solidFill>
                <a:latin typeface="Arial" panose="020B0604020202020204" pitchFamily="34" charset="0"/>
              </a:rPr>
              <a:t>Advertised for auction 2.6GHz</a:t>
            </a:r>
          </a:p>
          <a:p>
            <a:pPr marL="171450" indent="-171450">
              <a:buFont typeface="Arial" panose="020B0604020202020204" pitchFamily="34" charset="0"/>
              <a:buChar char="•"/>
            </a:pPr>
            <a:r>
              <a:rPr lang="en-US" sz="1200" dirty="0" smtClean="0">
                <a:solidFill>
                  <a:srgbClr val="FF0000"/>
                </a:solidFill>
                <a:latin typeface="Arial" panose="020B0604020202020204" pitchFamily="34" charset="0"/>
              </a:rPr>
              <a:t>N62.3B (Jan – Dec, 2015)</a:t>
            </a:r>
            <a:r>
              <a:rPr lang="en-US" sz="1200" dirty="0" smtClean="0">
                <a:solidFill>
                  <a:srgbClr val="000000"/>
                </a:solidFill>
                <a:latin typeface="Arial" panose="020B0604020202020204" pitchFamily="34" charset="0"/>
              </a:rPr>
              <a:t> contribution to federation account from Spectrum and Operating surplus</a:t>
            </a:r>
            <a:endParaRPr lang="en-US" sz="1200" dirty="0"/>
          </a:p>
        </p:txBody>
      </p:sp>
    </p:spTree>
    <p:extLst>
      <p:ext uri="{BB962C8B-B14F-4D97-AF65-F5344CB8AC3E}">
        <p14:creationId xmlns:p14="http://schemas.microsoft.com/office/powerpoint/2010/main" val="1591504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nut 23"/>
          <p:cNvSpPr/>
          <p:nvPr/>
        </p:nvSpPr>
        <p:spPr bwMode="auto">
          <a:xfrm rot="20471100">
            <a:off x="3301860" y="2485164"/>
            <a:ext cx="7162800" cy="4225922"/>
          </a:xfrm>
          <a:prstGeom prst="donut">
            <a:avLst/>
          </a:prstGeom>
          <a:ln w="28575">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ArchUpPour">
              <a:avLst/>
            </a:prstTxWarp>
            <a:sp3d extrusionH="57150">
              <a:bevelT w="38100" h="38100" prst="relaxedInset"/>
            </a:sp3d>
          </a:bodyPr>
          <a:lstStyle/>
          <a:p>
            <a:pPr algn="ctr" defTabSz="914099" fontAlgn="base">
              <a:spcBef>
                <a:spcPct val="0"/>
              </a:spcBef>
              <a:spcAft>
                <a:spcPct val="0"/>
              </a:spcAft>
            </a:pPr>
            <a:endParaRPr lang="en-US" sz="2300" dirty="0">
              <a:ln w="28575">
                <a:solidFill>
                  <a:schemeClr val="tx1"/>
                </a:solidFill>
              </a:ln>
              <a:solidFill>
                <a:srgbClr val="FFFFFF"/>
              </a:solidFill>
              <a:effectLst>
                <a:outerShdw blurRad="38100" dist="38100" dir="2700000" algn="tl">
                  <a:srgbClr val="000000">
                    <a:alpha val="43137"/>
                  </a:srgbClr>
                </a:outerShdw>
              </a:effectLst>
              <a:latin typeface="Segoe" pitchFamily="34" charset="0"/>
            </a:endParaRPr>
          </a:p>
        </p:txBody>
      </p:sp>
      <p:grpSp>
        <p:nvGrpSpPr>
          <p:cNvPr id="23" name="Group 22"/>
          <p:cNvGrpSpPr/>
          <p:nvPr/>
        </p:nvGrpSpPr>
        <p:grpSpPr>
          <a:xfrm rot="20949836">
            <a:off x="3139480" y="3591589"/>
            <a:ext cx="2590800" cy="1274763"/>
            <a:chOff x="1295400" y="3200400"/>
            <a:chExt cx="2590800" cy="1274763"/>
          </a:xfrm>
        </p:grpSpPr>
        <p:sp>
          <p:nvSpPr>
            <p:cNvPr id="8" name="Oval 10"/>
            <p:cNvSpPr>
              <a:spLocks noChangeArrowheads="1"/>
            </p:cNvSpPr>
            <p:nvPr/>
          </p:nvSpPr>
          <p:spPr bwMode="gray">
            <a:xfrm>
              <a:off x="1295400" y="3200400"/>
              <a:ext cx="2514600"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2" name="Text Box 21"/>
            <p:cNvSpPr txBox="1">
              <a:spLocks noChangeArrowheads="1"/>
            </p:cNvSpPr>
            <p:nvPr/>
          </p:nvSpPr>
          <p:spPr bwMode="gray">
            <a:xfrm>
              <a:off x="1388400" y="3452336"/>
              <a:ext cx="2497800" cy="738664"/>
            </a:xfrm>
            <a:prstGeom prst="rect">
              <a:avLst/>
            </a:prstGeom>
            <a:noFill/>
            <a:ln w="9525">
              <a:noFill/>
              <a:miter lim="800000"/>
              <a:headEnd/>
              <a:tailEnd/>
            </a:ln>
            <a:effectLst/>
          </p:spPr>
          <p:txBody>
            <a:bodyPr wrap="none">
              <a:spAutoFit/>
            </a:bodyPr>
            <a:lstStyle/>
            <a:p>
              <a:pPr algn="ctr" eaLnBrk="0" hangingPunct="0"/>
              <a:r>
                <a:rPr lang="en-US" sz="1400" b="1" dirty="0">
                  <a:solidFill>
                    <a:schemeClr val="bg1"/>
                  </a:solidFill>
                  <a:latin typeface="Verdana" pitchFamily="34" charset="0"/>
                </a:rPr>
                <a:t>All the Global ICT </a:t>
              </a:r>
            </a:p>
            <a:p>
              <a:pPr algn="ctr" eaLnBrk="0" hangingPunct="0"/>
              <a:r>
                <a:rPr lang="en-US" sz="1400" b="1" dirty="0">
                  <a:solidFill>
                    <a:schemeClr val="bg1"/>
                  </a:solidFill>
                  <a:latin typeface="Verdana" pitchFamily="34" charset="0"/>
                </a:rPr>
                <a:t>business tools are now</a:t>
              </a:r>
            </a:p>
            <a:p>
              <a:pPr algn="ctr" eaLnBrk="0" hangingPunct="0"/>
              <a:r>
                <a:rPr lang="en-US" sz="1400" b="1" dirty="0">
                  <a:solidFill>
                    <a:schemeClr val="bg1"/>
                  </a:solidFill>
                  <a:latin typeface="Verdana" pitchFamily="34" charset="0"/>
                </a:rPr>
                <a:t> all found in Nigeria.</a:t>
              </a:r>
            </a:p>
          </p:txBody>
        </p:sp>
      </p:grpSp>
      <p:grpSp>
        <p:nvGrpSpPr>
          <p:cNvPr id="25" name="Group 24"/>
          <p:cNvGrpSpPr/>
          <p:nvPr/>
        </p:nvGrpSpPr>
        <p:grpSpPr>
          <a:xfrm rot="20769673">
            <a:off x="6664001" y="1956571"/>
            <a:ext cx="2667000" cy="1274763"/>
            <a:chOff x="3810000" y="1676400"/>
            <a:chExt cx="2667000" cy="1274763"/>
          </a:xfrm>
        </p:grpSpPr>
        <p:sp>
          <p:nvSpPr>
            <p:cNvPr id="7" name="Oval 7"/>
            <p:cNvSpPr>
              <a:spLocks noChangeArrowheads="1"/>
            </p:cNvSpPr>
            <p:nvPr/>
          </p:nvSpPr>
          <p:spPr bwMode="gray">
            <a:xfrm>
              <a:off x="3810000" y="1676400"/>
              <a:ext cx="2667000"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3" name="Text Box 22"/>
            <p:cNvSpPr txBox="1">
              <a:spLocks noChangeArrowheads="1"/>
            </p:cNvSpPr>
            <p:nvPr/>
          </p:nvSpPr>
          <p:spPr bwMode="gray">
            <a:xfrm>
              <a:off x="4074522" y="1828800"/>
              <a:ext cx="2326278" cy="954107"/>
            </a:xfrm>
            <a:prstGeom prst="rect">
              <a:avLst/>
            </a:prstGeom>
            <a:noFill/>
            <a:ln w="9525">
              <a:noFill/>
              <a:miter lim="800000"/>
              <a:headEnd/>
              <a:tailEnd/>
            </a:ln>
            <a:effectLst/>
          </p:spPr>
          <p:txBody>
            <a:bodyPr wrap="none">
              <a:spAutoFit/>
            </a:bodyPr>
            <a:lstStyle/>
            <a:p>
              <a:pPr algn="ctr" eaLnBrk="0" hangingPunct="0"/>
              <a:r>
                <a:rPr lang="en-US" sz="1400" b="1" dirty="0">
                  <a:solidFill>
                    <a:schemeClr val="bg1"/>
                  </a:solidFill>
                  <a:latin typeface="Verdana" pitchFamily="34" charset="0"/>
                </a:rPr>
                <a:t>Many indigenous </a:t>
              </a:r>
            </a:p>
            <a:p>
              <a:pPr algn="ctr" eaLnBrk="0" hangingPunct="0"/>
              <a:r>
                <a:rPr lang="en-US" sz="1400" b="1" dirty="0">
                  <a:solidFill>
                    <a:schemeClr val="bg1"/>
                  </a:solidFill>
                  <a:latin typeface="Verdana" pitchFamily="34" charset="0"/>
                </a:rPr>
                <a:t>Companies </a:t>
              </a:r>
              <a:r>
                <a:rPr lang="en-US" sz="1400" b="1" dirty="0" smtClean="0">
                  <a:solidFill>
                    <a:schemeClr val="bg1"/>
                  </a:solidFill>
                  <a:latin typeface="Verdana" pitchFamily="34" charset="0"/>
                </a:rPr>
                <a:t>and </a:t>
              </a:r>
              <a:r>
                <a:rPr lang="en-US" sz="1400" b="1" dirty="0">
                  <a:solidFill>
                    <a:schemeClr val="bg1"/>
                  </a:solidFill>
                  <a:latin typeface="Verdana" pitchFamily="34" charset="0"/>
                </a:rPr>
                <a:t>even</a:t>
              </a:r>
            </a:p>
            <a:p>
              <a:pPr algn="ctr" eaLnBrk="0" hangingPunct="0"/>
              <a:r>
                <a:rPr lang="en-US" sz="1400" b="1" dirty="0">
                  <a:solidFill>
                    <a:schemeClr val="bg1"/>
                  </a:solidFill>
                  <a:latin typeface="Verdana" pitchFamily="34" charset="0"/>
                </a:rPr>
                <a:t> </a:t>
              </a:r>
              <a:r>
                <a:rPr lang="en-US" sz="1400" b="1" dirty="0" err="1">
                  <a:solidFill>
                    <a:schemeClr val="bg1"/>
                  </a:solidFill>
                  <a:latin typeface="Verdana" pitchFamily="34" charset="0"/>
                </a:rPr>
                <a:t>Govt</a:t>
              </a:r>
              <a:r>
                <a:rPr lang="en-US" sz="1400" b="1" dirty="0">
                  <a:solidFill>
                    <a:schemeClr val="bg1"/>
                  </a:solidFill>
                  <a:latin typeface="Verdana" pitchFamily="34" charset="0"/>
                </a:rPr>
                <a:t> agencies have </a:t>
              </a:r>
            </a:p>
            <a:p>
              <a:pPr algn="ctr" eaLnBrk="0" hangingPunct="0"/>
              <a:r>
                <a:rPr lang="en-US" sz="1400" b="1" dirty="0">
                  <a:solidFill>
                    <a:schemeClr val="bg1"/>
                  </a:solidFill>
                  <a:latin typeface="Verdana" pitchFamily="34" charset="0"/>
                </a:rPr>
                <a:t>b</a:t>
              </a:r>
              <a:r>
                <a:rPr lang="en-US" sz="1400" b="1" dirty="0" smtClean="0">
                  <a:solidFill>
                    <a:schemeClr val="bg1"/>
                  </a:solidFill>
                  <a:latin typeface="Verdana" pitchFamily="34" charset="0"/>
                </a:rPr>
                <a:t>een </a:t>
              </a:r>
              <a:r>
                <a:rPr lang="en-US" sz="1400" b="1" dirty="0">
                  <a:solidFill>
                    <a:schemeClr val="bg1"/>
                  </a:solidFill>
                  <a:latin typeface="Verdana" pitchFamily="34" charset="0"/>
                </a:rPr>
                <a:t>transformed</a:t>
              </a:r>
            </a:p>
          </p:txBody>
        </p:sp>
      </p:grpSp>
      <p:grpSp>
        <p:nvGrpSpPr>
          <p:cNvPr id="21" name="Group 20"/>
          <p:cNvGrpSpPr/>
          <p:nvPr/>
        </p:nvGrpSpPr>
        <p:grpSpPr>
          <a:xfrm>
            <a:off x="8846128" y="3591590"/>
            <a:ext cx="2404024" cy="1274763"/>
            <a:chOff x="4953000" y="4267200"/>
            <a:chExt cx="2404024" cy="1274763"/>
          </a:xfrm>
        </p:grpSpPr>
        <p:sp>
          <p:nvSpPr>
            <p:cNvPr id="10" name="Oval 16"/>
            <p:cNvSpPr>
              <a:spLocks noChangeArrowheads="1"/>
            </p:cNvSpPr>
            <p:nvPr/>
          </p:nvSpPr>
          <p:spPr bwMode="gray">
            <a:xfrm>
              <a:off x="4953000" y="4267200"/>
              <a:ext cx="2286000" cy="1274763"/>
            </a:xfrm>
            <a:prstGeom prst="ellipse">
              <a:avLst/>
            </a:prstGeom>
            <a:solidFill>
              <a:srgbClr val="FFFF00"/>
            </a:soli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 name="Text Box 24"/>
            <p:cNvSpPr txBox="1">
              <a:spLocks noChangeArrowheads="1"/>
            </p:cNvSpPr>
            <p:nvPr/>
          </p:nvSpPr>
          <p:spPr bwMode="gray">
            <a:xfrm>
              <a:off x="4953000" y="4572000"/>
              <a:ext cx="2404024" cy="830997"/>
            </a:xfrm>
            <a:prstGeom prst="rect">
              <a:avLst/>
            </a:prstGeom>
            <a:noFill/>
            <a:ln w="9525">
              <a:noFill/>
              <a:miter lim="800000"/>
              <a:headEnd/>
              <a:tailEnd/>
            </a:ln>
            <a:effectLst/>
          </p:spPr>
          <p:txBody>
            <a:bodyPr wrap="square">
              <a:spAutoFit/>
            </a:bodyPr>
            <a:lstStyle/>
            <a:p>
              <a:pPr algn="ctr" eaLnBrk="0" hangingPunct="0"/>
              <a:r>
                <a:rPr lang="en-US" sz="1200" b="1" dirty="0">
                  <a:solidFill>
                    <a:srgbClr val="00B050"/>
                  </a:solidFill>
                  <a:latin typeface="Verdana" pitchFamily="34" charset="0"/>
                </a:rPr>
                <a:t>Nigeria </a:t>
              </a:r>
              <a:r>
                <a:rPr lang="en-US" sz="1200" b="1" dirty="0" smtClean="0">
                  <a:solidFill>
                    <a:srgbClr val="00B050"/>
                  </a:solidFill>
                  <a:latin typeface="Verdana" pitchFamily="34" charset="0"/>
                </a:rPr>
                <a:t>should be </a:t>
              </a:r>
              <a:r>
                <a:rPr lang="en-US" sz="1200" b="1" dirty="0">
                  <a:solidFill>
                    <a:srgbClr val="00B050"/>
                  </a:solidFill>
                  <a:latin typeface="Verdana" pitchFamily="34" charset="0"/>
                </a:rPr>
                <a:t>at par</a:t>
              </a:r>
            </a:p>
            <a:p>
              <a:pPr algn="ctr" eaLnBrk="0" hangingPunct="0"/>
              <a:r>
                <a:rPr lang="en-US" sz="1200" b="1" dirty="0">
                  <a:solidFill>
                    <a:srgbClr val="00B050"/>
                  </a:solidFill>
                  <a:latin typeface="Verdana" pitchFamily="34" charset="0"/>
                </a:rPr>
                <a:t> with the Developed</a:t>
              </a:r>
            </a:p>
            <a:p>
              <a:pPr algn="ctr" eaLnBrk="0" hangingPunct="0"/>
              <a:r>
                <a:rPr lang="en-US" sz="1200" b="1" dirty="0">
                  <a:solidFill>
                    <a:srgbClr val="00B050"/>
                  </a:solidFill>
                  <a:latin typeface="Verdana" pitchFamily="34" charset="0"/>
                </a:rPr>
                <a:t> </a:t>
              </a:r>
              <a:r>
                <a:rPr lang="en-US" sz="1200" b="1" dirty="0" smtClean="0">
                  <a:solidFill>
                    <a:srgbClr val="00B050"/>
                  </a:solidFill>
                  <a:latin typeface="Verdana" pitchFamily="34" charset="0"/>
                </a:rPr>
                <a:t>World</a:t>
              </a:r>
            </a:p>
            <a:p>
              <a:pPr algn="ctr" eaLnBrk="0" hangingPunct="0"/>
              <a:r>
                <a:rPr lang="en-US" sz="1200" b="1" dirty="0" smtClean="0">
                  <a:solidFill>
                    <a:srgbClr val="00B050"/>
                  </a:solidFill>
                  <a:latin typeface="Verdana" pitchFamily="34" charset="0"/>
                </a:rPr>
                <a:t>(</a:t>
              </a:r>
              <a:r>
                <a:rPr lang="en-US" sz="1200" b="1" dirty="0" smtClean="0">
                  <a:latin typeface="Verdana" pitchFamily="34" charset="0"/>
                </a:rPr>
                <a:t>Work in Progress</a:t>
              </a:r>
              <a:r>
                <a:rPr lang="en-US" sz="1200" b="1" dirty="0" smtClean="0">
                  <a:solidFill>
                    <a:srgbClr val="00B050"/>
                  </a:solidFill>
                  <a:latin typeface="Verdana" pitchFamily="34" charset="0"/>
                </a:rPr>
                <a:t>)</a:t>
              </a:r>
              <a:endParaRPr lang="en-US" sz="1200" b="1" dirty="0">
                <a:solidFill>
                  <a:srgbClr val="00B050"/>
                </a:solidFill>
                <a:latin typeface="Verdana" pitchFamily="34" charset="0"/>
              </a:endParaRPr>
            </a:p>
          </p:txBody>
        </p:sp>
      </p:grpSp>
      <p:grpSp>
        <p:nvGrpSpPr>
          <p:cNvPr id="22" name="Group 21"/>
          <p:cNvGrpSpPr/>
          <p:nvPr/>
        </p:nvGrpSpPr>
        <p:grpSpPr>
          <a:xfrm>
            <a:off x="5528600" y="5566627"/>
            <a:ext cx="2352758" cy="1274762"/>
            <a:chOff x="2178050" y="4897438"/>
            <a:chExt cx="2352758" cy="1274762"/>
          </a:xfrm>
        </p:grpSpPr>
        <p:sp>
          <p:nvSpPr>
            <p:cNvPr id="9" name="Oval 13"/>
            <p:cNvSpPr>
              <a:spLocks noChangeArrowheads="1"/>
            </p:cNvSpPr>
            <p:nvPr/>
          </p:nvSpPr>
          <p:spPr bwMode="gray">
            <a:xfrm>
              <a:off x="2178050" y="4897438"/>
              <a:ext cx="2317750" cy="1274762"/>
            </a:xfrm>
            <a:prstGeom prst="ellipse">
              <a:avLst/>
            </a:prstGeom>
            <a:solidFill>
              <a:srgbClr val="00B050"/>
            </a:soli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6" name="Text Box 25"/>
            <p:cNvSpPr txBox="1">
              <a:spLocks noChangeArrowheads="1"/>
            </p:cNvSpPr>
            <p:nvPr/>
          </p:nvSpPr>
          <p:spPr bwMode="gray">
            <a:xfrm>
              <a:off x="2352648" y="5105400"/>
              <a:ext cx="2178160" cy="923330"/>
            </a:xfrm>
            <a:prstGeom prst="rect">
              <a:avLst/>
            </a:prstGeom>
            <a:noFill/>
            <a:ln w="9525">
              <a:noFill/>
              <a:miter lim="800000"/>
              <a:headEnd/>
              <a:tailEnd/>
            </a:ln>
            <a:effectLst/>
          </p:spPr>
          <p:txBody>
            <a:bodyPr wrap="none">
              <a:spAutoFit/>
            </a:bodyPr>
            <a:lstStyle/>
            <a:p>
              <a:pPr algn="ctr" eaLnBrk="0" hangingPunct="0"/>
              <a:r>
                <a:rPr lang="en-US" b="1" dirty="0">
                  <a:solidFill>
                    <a:srgbClr val="FF0000"/>
                  </a:solidFill>
                </a:rPr>
                <a:t>How do we sustain </a:t>
              </a:r>
              <a:endParaRPr lang="en-US" b="1" dirty="0" smtClean="0">
                <a:solidFill>
                  <a:srgbClr val="FF0000"/>
                </a:solidFill>
              </a:endParaRPr>
            </a:p>
            <a:p>
              <a:pPr algn="ctr" eaLnBrk="0" hangingPunct="0"/>
              <a:r>
                <a:rPr lang="en-US" b="1" dirty="0" smtClean="0">
                  <a:solidFill>
                    <a:srgbClr val="FF0000"/>
                  </a:solidFill>
                </a:rPr>
                <a:t>ICT investments and </a:t>
              </a:r>
            </a:p>
            <a:p>
              <a:pPr algn="ctr" eaLnBrk="0" hangingPunct="0"/>
              <a:r>
                <a:rPr lang="en-US" b="1" dirty="0" smtClean="0">
                  <a:solidFill>
                    <a:srgbClr val="FF0000"/>
                  </a:solidFill>
                </a:rPr>
                <a:t>Growth?</a:t>
              </a:r>
              <a:endParaRPr lang="en-US" b="1" dirty="0">
                <a:solidFill>
                  <a:srgbClr val="FF0000"/>
                </a:solidFill>
              </a:endParaRPr>
            </a:p>
          </p:txBody>
        </p:sp>
      </p:grpSp>
      <p:sp>
        <p:nvSpPr>
          <p:cNvPr id="17" name="Text Box 26"/>
          <p:cNvSpPr txBox="1">
            <a:spLocks noChangeArrowheads="1"/>
          </p:cNvSpPr>
          <p:nvPr/>
        </p:nvSpPr>
        <p:spPr bwMode="auto">
          <a:xfrm rot="21241184">
            <a:off x="5633139" y="4013477"/>
            <a:ext cx="2332981" cy="830997"/>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eaLnBrk="0" hangingPunct="0"/>
            <a:r>
              <a:rPr lang="en-US" sz="2400" b="1" dirty="0" smtClean="0">
                <a:latin typeface="Batang" panose="02030600000101010101" pitchFamily="18" charset="-127"/>
                <a:ea typeface="Batang" panose="02030600000101010101" pitchFamily="18" charset="-127"/>
              </a:rPr>
              <a:t>Industry Facilitator</a:t>
            </a:r>
            <a:endParaRPr lang="en-US" sz="2400" b="1" dirty="0">
              <a:latin typeface="Batang" panose="02030600000101010101" pitchFamily="18" charset="-127"/>
              <a:ea typeface="Batang" panose="02030600000101010101" pitchFamily="18" charset="-127"/>
            </a:endParaRPr>
          </a:p>
        </p:txBody>
      </p:sp>
      <p:pic>
        <p:nvPicPr>
          <p:cNvPr id="26" name="Picture 25" descr="LINETOOL.png"/>
          <p:cNvPicPr>
            <a:picLocks noChangeAspect="1"/>
          </p:cNvPicPr>
          <p:nvPr/>
        </p:nvPicPr>
        <p:blipFill>
          <a:blip r:embed="rId3"/>
          <a:stretch>
            <a:fillRect/>
          </a:stretch>
        </p:blipFill>
        <p:spPr>
          <a:xfrm>
            <a:off x="5247590" y="2625723"/>
            <a:ext cx="1966517" cy="1804568"/>
          </a:xfrm>
          <a:prstGeom prst="rect">
            <a:avLst/>
          </a:prstGeom>
        </p:spPr>
      </p:pic>
      <p:sp>
        <p:nvSpPr>
          <p:cNvPr id="27" name="Title 1"/>
          <p:cNvSpPr txBox="1">
            <a:spLocks/>
          </p:cNvSpPr>
          <p:nvPr/>
        </p:nvSpPr>
        <p:spPr>
          <a:xfrm>
            <a:off x="892175" y="469905"/>
            <a:ext cx="10058400" cy="145075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5400" kern="1200" spc="-50" baseline="0">
                <a:solidFill>
                  <a:schemeClr val="tx1">
                    <a:lumMod val="75000"/>
                    <a:lumOff val="25000"/>
                  </a:schemeClr>
                </a:solidFill>
                <a:latin typeface="+mj-lt"/>
                <a:ea typeface="+mj-ea"/>
                <a:cs typeface="+mj-cs"/>
              </a:defRPr>
            </a:lvl1pPr>
          </a:lstStyle>
          <a:p>
            <a:r>
              <a:rPr lang="en-US" b="1" dirty="0" smtClean="0"/>
              <a:t>#</a:t>
            </a:r>
            <a:r>
              <a:rPr lang="en-US" b="1" dirty="0" err="1" smtClean="0"/>
              <a:t>fft</a:t>
            </a:r>
            <a:r>
              <a:rPr lang="en-US" b="1" dirty="0" smtClean="0"/>
              <a:t> - Food for Thoughts!!!</a:t>
            </a:r>
            <a:endParaRPr lang="en-US" dirty="0"/>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28" y="2172749"/>
            <a:ext cx="1111457" cy="743996"/>
          </a:xfrm>
          <a:prstGeom prst="rect">
            <a:avLst/>
          </a:prstGeom>
        </p:spPr>
      </p:pic>
    </p:spTree>
    <p:extLst>
      <p:ext uri="{BB962C8B-B14F-4D97-AF65-F5344CB8AC3E}">
        <p14:creationId xmlns:p14="http://schemas.microsoft.com/office/powerpoint/2010/main" val="3797468902"/>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000" fill="hold"/>
                                        <p:tgtEl>
                                          <p:spTgt spid="22"/>
                                        </p:tgtEl>
                                        <p:attrNameLst>
                                          <p:attrName>ppt_x</p:attrName>
                                        </p:attrNameLst>
                                      </p:cBhvr>
                                      <p:tavLst>
                                        <p:tav tm="0">
                                          <p:val>
                                            <p:strVal val="#ppt_x"/>
                                          </p:val>
                                        </p:tav>
                                        <p:tav tm="100000">
                                          <p:val>
                                            <p:strVal val="#ppt_x"/>
                                          </p:val>
                                        </p:tav>
                                      </p:tavLst>
                                    </p:anim>
                                    <p:anim calcmode="lin" valueType="num">
                                      <p:cBhvr additive="base">
                                        <p:cTn id="14"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2000" fill="hold"/>
                                        <p:tgtEl>
                                          <p:spTgt spid="23"/>
                                        </p:tgtEl>
                                        <p:attrNameLst>
                                          <p:attrName>ppt_x</p:attrName>
                                        </p:attrNameLst>
                                      </p:cBhvr>
                                      <p:tavLst>
                                        <p:tav tm="0">
                                          <p:val>
                                            <p:strVal val="#ppt_x"/>
                                          </p:val>
                                        </p:tav>
                                        <p:tav tm="100000">
                                          <p:val>
                                            <p:strVal val="#ppt_x"/>
                                          </p:val>
                                        </p:tav>
                                      </p:tavLst>
                                    </p:anim>
                                    <p:anim calcmode="lin" valueType="num">
                                      <p:cBhvr additive="base">
                                        <p:cTn id="20"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2000" fill="hold"/>
                                        <p:tgtEl>
                                          <p:spTgt spid="25"/>
                                        </p:tgtEl>
                                        <p:attrNameLst>
                                          <p:attrName>ppt_x</p:attrName>
                                        </p:attrNameLst>
                                      </p:cBhvr>
                                      <p:tavLst>
                                        <p:tav tm="0">
                                          <p:val>
                                            <p:strVal val="#ppt_x"/>
                                          </p:val>
                                        </p:tav>
                                        <p:tav tm="100000">
                                          <p:val>
                                            <p:strVal val="#ppt_x"/>
                                          </p:val>
                                        </p:tav>
                                      </p:tavLst>
                                    </p:anim>
                                    <p:anim calcmode="lin" valueType="num">
                                      <p:cBhvr additive="base">
                                        <p:cTn id="2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9"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6" presetClass="emph" presetSubtype="0" fill="hold" nodeType="afterEffect">
                                  <p:stCondLst>
                                    <p:cond delay="0"/>
                                  </p:stCondLst>
                                  <p:childTnLst>
                                    <p:animScale>
                                      <p:cBhvr>
                                        <p:cTn id="40" dur="2000" fill="hold"/>
                                        <p:tgtEl>
                                          <p:spTgt spid="26"/>
                                        </p:tgtEl>
                                      </p:cBhvr>
                                      <p:by x="150000" y="150000"/>
                                    </p:animScale>
                                  </p:childTnLst>
                                </p:cTn>
                              </p:par>
                            </p:childTnLst>
                          </p:cTn>
                        </p:par>
                        <p:par>
                          <p:cTn id="41" fill="hold">
                            <p:stCondLst>
                              <p:cond delay="3500"/>
                            </p:stCondLst>
                            <p:childTnLst>
                              <p:par>
                                <p:cTn id="42" presetID="6" presetClass="emph" presetSubtype="0" fill="hold" grpId="1" nodeType="afterEffect">
                                  <p:stCondLst>
                                    <p:cond delay="0"/>
                                  </p:stCondLst>
                                  <p:childTnLst>
                                    <p:animScale>
                                      <p:cBhvr>
                                        <p:cTn id="43"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928" y="2660073"/>
            <a:ext cx="8379646" cy="3065319"/>
          </a:xfrm>
        </p:spPr>
        <p:txBody>
          <a:bodyPr/>
          <a:lstStyle/>
          <a:p>
            <a:pPr>
              <a:buFont typeface="Wingdings" panose="05000000000000000000" pitchFamily="2" charset="2"/>
              <a:buChar char="Ø"/>
            </a:pPr>
            <a:r>
              <a:rPr lang="en-US" dirty="0"/>
              <a:t>As the number of embedded devices that require mobile connectivity grows, telecommunications companies will be looking for opportunities to increase </a:t>
            </a:r>
            <a:r>
              <a:rPr lang="en-US" dirty="0" smtClean="0"/>
              <a:t>revenue.</a:t>
            </a:r>
          </a:p>
          <a:p>
            <a:pPr>
              <a:buFont typeface="Wingdings" panose="05000000000000000000" pitchFamily="2" charset="2"/>
              <a:buChar char="Ø"/>
            </a:pPr>
            <a:r>
              <a:rPr lang="en-US" dirty="0" smtClean="0"/>
              <a:t>Carriers </a:t>
            </a:r>
            <a:r>
              <a:rPr lang="en-US" dirty="0"/>
              <a:t>need to continue to focus on providing data and voice services that are high quality, reliable, and affordable.</a:t>
            </a:r>
          </a:p>
          <a:p>
            <a:endParaRPr lang="en-US" dirty="0"/>
          </a:p>
        </p:txBody>
      </p:sp>
      <p:sp>
        <p:nvSpPr>
          <p:cNvPr id="5" name="Title 1"/>
          <p:cNvSpPr txBox="1">
            <a:spLocks/>
          </p:cNvSpPr>
          <p:nvPr/>
        </p:nvSpPr>
        <p:spPr>
          <a:xfrm>
            <a:off x="892175" y="469905"/>
            <a:ext cx="10058400" cy="145075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5400" kern="1200" spc="-50" baseline="0">
                <a:solidFill>
                  <a:schemeClr val="tx1">
                    <a:lumMod val="75000"/>
                    <a:lumOff val="25000"/>
                  </a:schemeClr>
                </a:solidFill>
                <a:latin typeface="+mj-lt"/>
                <a:ea typeface="+mj-ea"/>
                <a:cs typeface="+mj-cs"/>
              </a:defRPr>
            </a:lvl1pPr>
          </a:lstStyle>
          <a:p>
            <a:r>
              <a:rPr lang="en-US" b="1" dirty="0" smtClean="0"/>
              <a:t>#</a:t>
            </a:r>
            <a:r>
              <a:rPr lang="en-US" b="1" dirty="0" err="1" smtClean="0"/>
              <a:t>fft</a:t>
            </a:r>
            <a:r>
              <a:rPr lang="en-US" b="1" dirty="0" smtClean="0"/>
              <a:t> Cont’d….</a:t>
            </a:r>
            <a:endParaRPr lang="en-US" dirty="0"/>
          </a:p>
        </p:txBody>
      </p:sp>
    </p:spTree>
    <p:extLst>
      <p:ext uri="{BB962C8B-B14F-4D97-AF65-F5344CB8AC3E}">
        <p14:creationId xmlns:p14="http://schemas.microsoft.com/office/powerpoint/2010/main" val="71267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684" y="-1"/>
            <a:ext cx="10364451" cy="810491"/>
          </a:xfrm>
        </p:spPr>
        <p:txBody>
          <a:bodyPr>
            <a:normAutofit fontScale="90000"/>
          </a:bodyPr>
          <a:lstStyle/>
          <a:p>
            <a:pPr algn="ctr"/>
            <a:r>
              <a:rPr lang="en-US" dirty="0" smtClean="0"/>
              <a:t/>
            </a:r>
            <a:br>
              <a:rPr lang="en-US" dirty="0" smtClean="0"/>
            </a:br>
            <a:r>
              <a:rPr lang="en-US" dirty="0"/>
              <a:t/>
            </a:r>
            <a:br>
              <a:rPr lang="en-US" dirty="0"/>
            </a:br>
            <a:r>
              <a:rPr lang="en-US" dirty="0" smtClean="0"/>
              <a:t>Table of content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715264"/>
              </p:ext>
            </p:extLst>
          </p:nvPr>
        </p:nvGraphicFramePr>
        <p:xfrm>
          <a:off x="581890" y="1901681"/>
          <a:ext cx="11461173" cy="5060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642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Investing in ICT is the best way </a:t>
            </a:r>
            <a:r>
              <a:rPr lang="en-US" dirty="0"/>
              <a:t>for developing countries to get out of </a:t>
            </a:r>
            <a:r>
              <a:rPr lang="en-US" dirty="0" smtClean="0"/>
              <a:t>crisis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Indeed, investing in high quality, affordable information infrastructure, education, and knowledge may be the best way to innovate out </a:t>
            </a:r>
            <a:r>
              <a:rPr lang="en-US" dirty="0" smtClean="0"/>
              <a:t>of </a:t>
            </a:r>
            <a:r>
              <a:rPr lang="en-US" dirty="0"/>
              <a:t>crisis, especially for developing countries. Investing in broader access to knowledge becomes even more important during times of crisis, rather than less so. » </a:t>
            </a:r>
          </a:p>
          <a:p>
            <a:pPr lvl="1" algn="r"/>
            <a:endParaRPr lang="en-US" sz="1200" b="1" i="1" dirty="0" smtClean="0"/>
          </a:p>
          <a:p>
            <a:pPr lvl="1" algn="r"/>
            <a:r>
              <a:rPr lang="en-US" sz="1200" b="1" i="1" dirty="0" smtClean="0">
                <a:solidFill>
                  <a:srgbClr val="FF0000"/>
                </a:solidFill>
              </a:rPr>
              <a:t>Source </a:t>
            </a:r>
            <a:r>
              <a:rPr lang="en-US" sz="1200" b="1" i="1" dirty="0">
                <a:solidFill>
                  <a:srgbClr val="FF0000"/>
                </a:solidFill>
              </a:rPr>
              <a:t>: </a:t>
            </a:r>
            <a:r>
              <a:rPr lang="en-US" sz="1200" i="1" dirty="0" smtClean="0">
                <a:solidFill>
                  <a:srgbClr val="FF0000"/>
                </a:solidFill>
              </a:rPr>
              <a:t>ITU</a:t>
            </a:r>
            <a:endParaRPr lang="en-US" dirty="0">
              <a:solidFill>
                <a:srgbClr val="FF0000"/>
              </a:solidFill>
            </a:endParaRPr>
          </a:p>
        </p:txBody>
      </p:sp>
      <p:pic>
        <p:nvPicPr>
          <p:cNvPr id="7" name="Picture 6" descr="http://thesoholoft.com/wp-content/uploads/2015/01/appiha.com_.jpg"/>
          <p:cNvPicPr/>
          <p:nvPr/>
        </p:nvPicPr>
        <p:blipFill>
          <a:blip r:embed="rId2">
            <a:extLst>
              <a:ext uri="{28A0092B-C50C-407E-A947-70E740481C1C}">
                <a14:useLocalDpi xmlns:a14="http://schemas.microsoft.com/office/drawing/2010/main" val="0"/>
              </a:ext>
            </a:extLst>
          </a:blip>
          <a:srcRect/>
          <a:stretch>
            <a:fillRect/>
          </a:stretch>
        </p:blipFill>
        <p:spPr bwMode="auto">
          <a:xfrm>
            <a:off x="1024128" y="3873036"/>
            <a:ext cx="2523329" cy="2436324"/>
          </a:xfrm>
          <a:prstGeom prst="rect">
            <a:avLst/>
          </a:prstGeom>
          <a:noFill/>
          <a:ln>
            <a:noFill/>
          </a:ln>
        </p:spPr>
      </p:pic>
    </p:spTree>
    <p:extLst>
      <p:ext uri="{BB962C8B-B14F-4D97-AF65-F5344CB8AC3E}">
        <p14:creationId xmlns:p14="http://schemas.microsoft.com/office/powerpoint/2010/main" val="4241934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95348"/>
            <a:ext cx="9720073" cy="4023360"/>
          </a:xfrm>
        </p:spPr>
        <p:txBody>
          <a:bodyPr>
            <a:normAutofit/>
          </a:bodyPr>
          <a:lstStyle/>
          <a:p>
            <a:pPr algn="ctr"/>
            <a:endParaRPr lang="en-US" sz="9600" dirty="0" smtClean="0">
              <a:solidFill>
                <a:schemeClr val="bg2">
                  <a:lumMod val="25000"/>
                </a:schemeClr>
              </a:solidFill>
              <a:latin typeface="Algerian" panose="04020705040A02060702" pitchFamily="82" charset="0"/>
            </a:endParaRPr>
          </a:p>
          <a:p>
            <a:pPr marL="1225296" lvl="8" indent="0" algn="ctr">
              <a:buNone/>
            </a:pPr>
            <a:r>
              <a:rPr lang="en-US" sz="8800" dirty="0" smtClean="0">
                <a:solidFill>
                  <a:schemeClr val="bg2">
                    <a:lumMod val="25000"/>
                  </a:schemeClr>
                </a:solidFill>
                <a:latin typeface="Batang" panose="02030600000101010101" pitchFamily="18" charset="-127"/>
                <a:ea typeface="Batang" panose="02030600000101010101" pitchFamily="18" charset="-127"/>
              </a:rPr>
              <a:t>Thank you for listening</a:t>
            </a:r>
          </a:p>
          <a:p>
            <a:endParaRPr lang="en-US" sz="1050" dirty="0">
              <a:solidFill>
                <a:schemeClr val="bg2">
                  <a:lumMod val="25000"/>
                </a:schemeClr>
              </a:solidFill>
              <a:latin typeface="Algerian" panose="04020705040A02060702" pitchFamily="82" charset="0"/>
            </a:endParaRPr>
          </a:p>
          <a:p>
            <a:endParaRPr lang="en-US" dirty="0"/>
          </a:p>
        </p:txBody>
      </p:sp>
      <p:sp>
        <p:nvSpPr>
          <p:cNvPr id="6" name="Content Placeholder 2"/>
          <p:cNvSpPr txBox="1">
            <a:spLocks/>
          </p:cNvSpPr>
          <p:nvPr/>
        </p:nvSpPr>
        <p:spPr>
          <a:xfrm>
            <a:off x="2612691" y="4353791"/>
            <a:ext cx="7907482" cy="2275609"/>
          </a:xfrm>
          <a:prstGeom prst="rect">
            <a:avLst/>
          </a:prstGeom>
          <a:solidFill>
            <a:schemeClr val="accent3">
              <a:lumMod val="60000"/>
              <a:lumOff val="40000"/>
            </a:schemeClr>
          </a:solidFill>
          <a:ln w="28575">
            <a:solidFill>
              <a:srgbClr val="00B0F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endParaRPr lang="en-US" sz="4000" dirty="0" smtClean="0">
              <a:solidFill>
                <a:schemeClr val="bg2">
                  <a:lumMod val="25000"/>
                </a:schemeClr>
              </a:solidFill>
              <a:latin typeface="Algerian" panose="04020705040A02060702" pitchFamily="82" charset="0"/>
            </a:endParaRPr>
          </a:p>
          <a:p>
            <a:pPr algn="ctr"/>
            <a:r>
              <a:rPr lang="en-US" sz="4000" b="1" dirty="0" smtClean="0">
                <a:solidFill>
                  <a:schemeClr val="accent3">
                    <a:lumMod val="75000"/>
                  </a:schemeClr>
                </a:solidFill>
                <a:hlinkClick r:id="rId2"/>
              </a:rPr>
              <a:t>nwokike@ncc.gov.ng</a:t>
            </a:r>
          </a:p>
          <a:p>
            <a:pPr algn="ctr"/>
            <a:r>
              <a:rPr lang="en-US" sz="4000" b="1" dirty="0" smtClean="0">
                <a:solidFill>
                  <a:schemeClr val="accent3">
                    <a:lumMod val="75000"/>
                  </a:schemeClr>
                </a:solidFill>
                <a:hlinkClick r:id="rId2"/>
              </a:rPr>
              <a:t>www.ncc.gov.ng</a:t>
            </a:r>
            <a:endParaRPr lang="en-US" sz="4000" b="1" dirty="0" smtClean="0">
              <a:solidFill>
                <a:schemeClr val="accent3">
                  <a:lumMod val="75000"/>
                </a:schemeClr>
              </a:solidFill>
            </a:endParaRPr>
          </a:p>
          <a:p>
            <a:pPr algn="ctr"/>
            <a:endParaRPr lang="en-US" sz="4000" dirty="0" smtClean="0">
              <a:solidFill>
                <a:schemeClr val="bg2">
                  <a:lumMod val="25000"/>
                </a:schemeClr>
              </a:solidFill>
              <a:latin typeface="Algerian" panose="04020705040A02060702" pitchFamily="82" charset="0"/>
            </a:endParaRPr>
          </a:p>
          <a:p>
            <a:pPr algn="ctr"/>
            <a:endParaRPr lang="en-US" sz="4000" dirty="0"/>
          </a:p>
        </p:txBody>
      </p:sp>
    </p:spTree>
    <p:extLst>
      <p:ext uri="{BB962C8B-B14F-4D97-AF65-F5344CB8AC3E}">
        <p14:creationId xmlns:p14="http://schemas.microsoft.com/office/powerpoint/2010/main" val="352088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2370" y="452262"/>
            <a:ext cx="10364451" cy="1596177"/>
          </a:xfrm>
        </p:spPr>
        <p:txBody>
          <a:bodyPr/>
          <a:lstStyle/>
          <a:p>
            <a:pPr algn="l"/>
            <a:r>
              <a:rPr lang="en-US" altLang="en-US" dirty="0"/>
              <a:t>INTRODUCTION</a:t>
            </a:r>
          </a:p>
        </p:txBody>
      </p:sp>
      <p:sp>
        <p:nvSpPr>
          <p:cNvPr id="19459" name="Rectangle 3"/>
          <p:cNvSpPr>
            <a:spLocks noGrp="1" noChangeArrowheads="1"/>
          </p:cNvSpPr>
          <p:nvPr>
            <p:ph idx="1"/>
          </p:nvPr>
        </p:nvSpPr>
        <p:spPr>
          <a:xfrm>
            <a:off x="1568404" y="2535381"/>
            <a:ext cx="8084751" cy="4021283"/>
          </a:xfrm>
          <a:prstGeom prst="rect">
            <a:avLst/>
          </a:prstGeom>
        </p:spPr>
        <p:txBody>
          <a:bodyPr>
            <a:noAutofit/>
          </a:bodyPr>
          <a:lstStyle/>
          <a:p>
            <a:endParaRPr lang="en-US" altLang="en-US" sz="2400" dirty="0" smtClean="0"/>
          </a:p>
          <a:p>
            <a:pPr>
              <a:buFont typeface="Wingdings" panose="05000000000000000000" pitchFamily="2" charset="2"/>
              <a:buChar char="v"/>
            </a:pPr>
            <a:r>
              <a:rPr lang="en-US" altLang="en-US" sz="2400" dirty="0" smtClean="0"/>
              <a:t>Robust </a:t>
            </a:r>
            <a:r>
              <a:rPr lang="en-US" altLang="en-US" sz="2400" dirty="0"/>
              <a:t>telecommunications network is important for economic </a:t>
            </a:r>
            <a:r>
              <a:rPr lang="en-US" altLang="en-US" sz="2400" dirty="0" smtClean="0"/>
              <a:t>growth</a:t>
            </a:r>
          </a:p>
          <a:p>
            <a:pPr>
              <a:buFont typeface="Wingdings" panose="05000000000000000000" pitchFamily="2" charset="2"/>
              <a:buChar char="v"/>
            </a:pPr>
            <a:r>
              <a:rPr lang="en-US" altLang="en-US" sz="2400" dirty="0" smtClean="0"/>
              <a:t>Telecommunications </a:t>
            </a:r>
            <a:r>
              <a:rPr lang="en-US" altLang="en-US" sz="2400" dirty="0"/>
              <a:t>constitutes a significant portion of world </a:t>
            </a:r>
            <a:r>
              <a:rPr lang="en-US" altLang="en-US" sz="2400" dirty="0" smtClean="0"/>
              <a:t>economy</a:t>
            </a:r>
          </a:p>
          <a:p>
            <a:pPr>
              <a:buFont typeface="Wingdings" panose="05000000000000000000" pitchFamily="2" charset="2"/>
              <a:buChar char="v"/>
            </a:pPr>
            <a:r>
              <a:rPr lang="en-US" altLang="en-US" sz="2400" dirty="0" smtClean="0"/>
              <a:t>The </a:t>
            </a:r>
            <a:r>
              <a:rPr lang="en-US" altLang="en-US" sz="2400" dirty="0"/>
              <a:t>market value of the sector passed the </a:t>
            </a:r>
            <a:r>
              <a:rPr lang="en-US" altLang="en-US" sz="2400" dirty="0" smtClean="0"/>
              <a:t>USD2.5 </a:t>
            </a:r>
            <a:r>
              <a:rPr lang="en-US" altLang="en-US" sz="2400" dirty="0"/>
              <a:t>trillion mark in </a:t>
            </a:r>
            <a:r>
              <a:rPr lang="en-US" altLang="en-US" sz="2400" dirty="0" smtClean="0"/>
              <a:t>2010 .  </a:t>
            </a:r>
            <a:endParaRPr lang="en-US" altLang="en-US" sz="2400" dirty="0">
              <a:solidFill>
                <a:srgbClr val="FF0000"/>
              </a:solidFill>
            </a:endParaRPr>
          </a:p>
          <a:p>
            <a:pPr>
              <a:buFont typeface="Wingdings" panose="05000000000000000000" pitchFamily="2" charset="2"/>
              <a:buChar char="v"/>
            </a:pPr>
            <a:r>
              <a:rPr lang="en-US" altLang="en-US" sz="2400" dirty="0" smtClean="0"/>
              <a:t>Undoubtedly everyone should be interested </a:t>
            </a:r>
            <a:r>
              <a:rPr lang="en-US" altLang="en-US" sz="2400" dirty="0"/>
              <a:t>in sectors that </a:t>
            </a:r>
            <a:r>
              <a:rPr lang="en-US" altLang="en-US" sz="2400" dirty="0" smtClean="0"/>
              <a:t>generate </a:t>
            </a:r>
            <a:r>
              <a:rPr lang="en-US" altLang="en-US" sz="2400" dirty="0"/>
              <a:t>such figures.</a:t>
            </a:r>
          </a:p>
          <a:p>
            <a:endParaRPr lang="en-US" altLang="en-US" sz="2400" dirty="0"/>
          </a:p>
        </p:txBody>
      </p:sp>
    </p:spTree>
    <p:extLst>
      <p:ext uri="{BB962C8B-B14F-4D97-AF65-F5344CB8AC3E}">
        <p14:creationId xmlns:p14="http://schemas.microsoft.com/office/powerpoint/2010/main" val="72217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5510023"/>
              </p:ext>
            </p:extLst>
          </p:nvPr>
        </p:nvGraphicFramePr>
        <p:xfrm>
          <a:off x="90335" y="914399"/>
          <a:ext cx="8833521" cy="5943599"/>
        </p:xfrm>
        <a:graphic>
          <a:graphicData uri="http://schemas.openxmlformats.org/drawingml/2006/table">
            <a:tbl>
              <a:tblPr firstRow="1" bandRow="1">
                <a:tableStyleId>{5C22544A-7EE6-4342-B048-85BDC9FD1C3A}</a:tableStyleId>
              </a:tblPr>
              <a:tblGrid>
                <a:gridCol w="1302000"/>
                <a:gridCol w="3471998"/>
                <a:gridCol w="4059523"/>
              </a:tblGrid>
              <a:tr h="837597">
                <a:tc>
                  <a:txBody>
                    <a:bodyPr/>
                    <a:lstStyle/>
                    <a:p>
                      <a:pPr algn="just"/>
                      <a:endParaRPr lang="en-US" sz="1400" dirty="0"/>
                    </a:p>
                  </a:txBody>
                  <a:tcPr/>
                </a:tc>
                <a:tc>
                  <a:txBody>
                    <a:bodyPr/>
                    <a:lstStyle/>
                    <a:p>
                      <a:pPr algn="just"/>
                      <a:r>
                        <a:rPr lang="en-US" sz="2000" b="1" i="0" u="none" strike="noStrike" kern="1200" baseline="0" dirty="0" smtClean="0">
                          <a:solidFill>
                            <a:schemeClr val="bg1"/>
                          </a:solidFill>
                          <a:latin typeface="+mn-lt"/>
                          <a:ea typeface="+mn-ea"/>
                          <a:cs typeface="+mn-cs"/>
                        </a:rPr>
                        <a:t>ICTs as an instrument </a:t>
                      </a:r>
                      <a:endParaRPr lang="en-US" sz="2000" dirty="0">
                        <a:solidFill>
                          <a:schemeClr val="bg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bg1"/>
                          </a:solidFill>
                          <a:latin typeface="+mn-lt"/>
                          <a:ea typeface="+mn-ea"/>
                          <a:cs typeface="+mn-cs"/>
                        </a:rPr>
                        <a:t>ICTs as an industry</a:t>
                      </a:r>
                    </a:p>
                    <a:p>
                      <a:pPr algn="just"/>
                      <a:endParaRPr lang="en-US" sz="2000" dirty="0">
                        <a:solidFill>
                          <a:schemeClr val="bg1"/>
                        </a:solidFill>
                      </a:endParaRPr>
                    </a:p>
                  </a:txBody>
                  <a:tcPr/>
                </a:tc>
              </a:tr>
              <a:tr h="12877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Connectivity</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How affordable and widespread are ICTs (</a:t>
                      </a:r>
                      <a:r>
                        <a:rPr lang="en-US" sz="1400" b="0" i="0" u="none" strike="noStrike" kern="1200" baseline="0" dirty="0" err="1" smtClean="0">
                          <a:solidFill>
                            <a:schemeClr val="dk1"/>
                          </a:solidFill>
                          <a:latin typeface="+mn-lt"/>
                          <a:ea typeface="+mn-ea"/>
                          <a:cs typeface="+mn-cs"/>
                        </a:rPr>
                        <a:t>eg</a:t>
                      </a:r>
                      <a:r>
                        <a:rPr lang="en-US" sz="1400" b="0" i="0" u="none" strike="noStrike" kern="1200" baseline="0" dirty="0" smtClean="0">
                          <a:solidFill>
                            <a:schemeClr val="dk1"/>
                          </a:solidFill>
                          <a:latin typeface="+mn-lt"/>
                          <a:ea typeface="+mn-ea"/>
                          <a:cs typeface="+mn-cs"/>
                        </a:rPr>
                        <a:t>. PCs, Internet access, software) for the common citizen?</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Does the country have ICT manufacturing industries for</a:t>
                      </a:r>
                    </a:p>
                    <a:p>
                      <a:pPr algn="just"/>
                      <a:r>
                        <a:rPr lang="en-US" sz="1400" b="0" i="0" u="none" strike="noStrike" kern="1200" baseline="0" dirty="0" smtClean="0">
                          <a:solidFill>
                            <a:schemeClr val="dk1"/>
                          </a:solidFill>
                          <a:latin typeface="+mn-lt"/>
                          <a:ea typeface="+mn-ea"/>
                          <a:cs typeface="+mn-cs"/>
                        </a:rPr>
                        <a:t>hardware, software, </a:t>
                      </a:r>
                      <a:r>
                        <a:rPr lang="en-US" sz="1400" b="0" i="0" u="none" strike="noStrike" kern="1200" baseline="0" dirty="0" err="1" smtClean="0">
                          <a:solidFill>
                            <a:schemeClr val="dk1"/>
                          </a:solidFill>
                          <a:latin typeface="+mn-lt"/>
                          <a:ea typeface="+mn-ea"/>
                          <a:cs typeface="+mn-cs"/>
                        </a:rPr>
                        <a:t>datacom</a:t>
                      </a:r>
                      <a:r>
                        <a:rPr lang="en-US" sz="1400" b="0" i="0" u="none" strike="noStrike" kern="1200" baseline="0" dirty="0" smtClean="0">
                          <a:solidFill>
                            <a:schemeClr val="dk1"/>
                          </a:solidFill>
                          <a:latin typeface="+mn-lt"/>
                          <a:ea typeface="+mn-ea"/>
                          <a:cs typeface="+mn-cs"/>
                        </a:rPr>
                        <a:t> solutions and services?</a:t>
                      </a:r>
                    </a:p>
                    <a:p>
                      <a:pPr algn="just"/>
                      <a:endParaRPr lang="en-US" sz="1400" dirty="0"/>
                    </a:p>
                  </a:txBody>
                  <a:tcPr/>
                </a:tc>
              </a:tr>
              <a:tr h="1383855">
                <a:tc>
                  <a:txBody>
                    <a:bodyPr/>
                    <a:lstStyle/>
                    <a:p>
                      <a:pPr algn="just"/>
                      <a:r>
                        <a:rPr lang="en-US" sz="1400" b="1" i="0" u="none" strike="noStrike" kern="1200" baseline="0" dirty="0" smtClean="0">
                          <a:solidFill>
                            <a:schemeClr val="dk1"/>
                          </a:solidFill>
                          <a:latin typeface="+mn-lt"/>
                          <a:ea typeface="+mn-ea"/>
                          <a:cs typeface="+mn-cs"/>
                        </a:rPr>
                        <a:t>Content</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useful content (foreign and local) for citizens to use in their daily lives?</a:t>
                      </a:r>
                    </a:p>
                  </a:txBody>
                  <a:tcPr/>
                </a:tc>
                <a:tc>
                  <a:txBody>
                    <a:bodyPr/>
                    <a:lstStyle/>
                    <a:p>
                      <a:pPr algn="just"/>
                      <a:r>
                        <a:rPr lang="en-US" sz="1400" b="0" i="0" u="none" strike="noStrike" kern="1200" baseline="0" dirty="0" smtClean="0">
                          <a:solidFill>
                            <a:schemeClr val="dk1"/>
                          </a:solidFill>
                          <a:latin typeface="+mn-lt"/>
                          <a:ea typeface="+mn-ea"/>
                          <a:cs typeface="+mn-cs"/>
                        </a:rPr>
                        <a:t>Is content being generated in local languages and </a:t>
                      </a:r>
                      <a:r>
                        <a:rPr lang="en-US" sz="1400" b="0" i="0" u="none" strike="noStrike" kern="1200" baseline="0" dirty="0" err="1" smtClean="0">
                          <a:solidFill>
                            <a:schemeClr val="dk1"/>
                          </a:solidFill>
                          <a:latin typeface="+mn-lt"/>
                          <a:ea typeface="+mn-ea"/>
                          <a:cs typeface="+mn-cs"/>
                        </a:rPr>
                        <a:t>localised</a:t>
                      </a:r>
                      <a:r>
                        <a:rPr lang="en-US" sz="1400" b="0" i="0" u="none" strike="noStrike" kern="1200" baseline="0" dirty="0" smtClean="0">
                          <a:solidFill>
                            <a:schemeClr val="dk1"/>
                          </a:solidFill>
                          <a:latin typeface="+mn-lt"/>
                          <a:ea typeface="+mn-ea"/>
                          <a:cs typeface="+mn-cs"/>
                        </a:rPr>
                        <a:t> interfaces? Is this being accessed/used abroad? ICTs (</a:t>
                      </a:r>
                      <a:r>
                        <a:rPr lang="en-US" sz="1400" b="0" i="0" u="none" strike="noStrike" kern="1200" baseline="0" dirty="0" err="1" smtClean="0">
                          <a:solidFill>
                            <a:schemeClr val="dk1"/>
                          </a:solidFill>
                          <a:latin typeface="+mn-lt"/>
                          <a:ea typeface="+mn-ea"/>
                          <a:cs typeface="+mn-cs"/>
                        </a:rPr>
                        <a:t>eg</a:t>
                      </a:r>
                      <a:r>
                        <a:rPr lang="en-US" sz="1400" b="0" i="0" u="none" strike="noStrike" kern="1200" baseline="0" dirty="0" smtClean="0">
                          <a:solidFill>
                            <a:schemeClr val="dk1"/>
                          </a:solidFill>
                          <a:latin typeface="+mn-lt"/>
                          <a:ea typeface="+mn-ea"/>
                          <a:cs typeface="+mn-cs"/>
                        </a:rPr>
                        <a:t>. PCs, Internet access, software) for the common citizen?</a:t>
                      </a:r>
                    </a:p>
                    <a:p>
                      <a:pPr algn="just"/>
                      <a:endParaRPr lang="en-US" sz="1400" b="0" i="0" u="none" strike="noStrike" kern="1200" baseline="0" dirty="0" smtClean="0">
                        <a:solidFill>
                          <a:schemeClr val="dk1"/>
                        </a:solidFill>
                        <a:latin typeface="+mn-lt"/>
                        <a:ea typeface="+mn-ea"/>
                        <a:cs typeface="+mn-cs"/>
                      </a:endParaRPr>
                    </a:p>
                  </a:txBody>
                  <a:tcPr/>
                </a:tc>
              </a:tr>
              <a:tr h="1050537">
                <a:tc>
                  <a:txBody>
                    <a:bodyPr/>
                    <a:lstStyle/>
                    <a:p>
                      <a:pPr algn="just"/>
                      <a:r>
                        <a:rPr lang="en-US" sz="1400" b="1" i="0" u="none" strike="noStrike" kern="1200" baseline="0" dirty="0" smtClean="0">
                          <a:solidFill>
                            <a:schemeClr val="dk1"/>
                          </a:solidFill>
                          <a:latin typeface="+mn-lt"/>
                          <a:ea typeface="+mn-ea"/>
                          <a:cs typeface="+mn-cs"/>
                        </a:rPr>
                        <a:t>Community</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Are there online/offline forums where citizens can discuss ICT and other issues of concern?</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 country a hub of discussion and forums for the worldwide ICT industry?</a:t>
                      </a:r>
                    </a:p>
                    <a:p>
                      <a:pPr algn="just"/>
                      <a:endParaRPr lang="en-US" sz="1400" dirty="0"/>
                    </a:p>
                  </a:txBody>
                  <a:tcPr/>
                </a:tc>
              </a:tr>
              <a:tr h="1383855">
                <a:tc>
                  <a:txBody>
                    <a:bodyPr/>
                    <a:lstStyle/>
                    <a:p>
                      <a:pPr algn="just"/>
                      <a:r>
                        <a:rPr lang="en-US" sz="1400" b="1" i="0" u="none" strike="noStrike" kern="1200" baseline="0" dirty="0" smtClean="0">
                          <a:solidFill>
                            <a:schemeClr val="dk1"/>
                          </a:solidFill>
                          <a:latin typeface="+mn-lt"/>
                          <a:ea typeface="+mn-ea"/>
                          <a:cs typeface="+mn-cs"/>
                        </a:rPr>
                        <a:t>Commerce</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infrastructure (tech, legal) for e-commerce for citizens, businesses and government? How much commerce is transacted electronically?</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Does the country have indigenous ecommerce technology and services? Are these being exported?</a:t>
                      </a:r>
                    </a:p>
                    <a:p>
                      <a:pPr algn="just"/>
                      <a:endParaRPr lang="en-US" sz="1400" dirty="0"/>
                    </a:p>
                  </a:txBody>
                  <a:tcPr/>
                </a:tc>
              </a:tr>
            </a:tbl>
          </a:graphicData>
        </a:graphic>
      </p:graphicFrame>
      <p:sp>
        <p:nvSpPr>
          <p:cNvPr id="4" name="Title 1"/>
          <p:cNvSpPr>
            <a:spLocks noGrp="1"/>
          </p:cNvSpPr>
          <p:nvPr>
            <p:ph type="title"/>
          </p:nvPr>
        </p:nvSpPr>
        <p:spPr>
          <a:xfrm>
            <a:off x="9279083" y="2935691"/>
            <a:ext cx="2732807" cy="1054419"/>
          </a:xfrm>
        </p:spPr>
        <p:txBody>
          <a:bodyPr>
            <a:normAutofit fontScale="90000"/>
          </a:bodyPr>
          <a:lstStyle/>
          <a:p>
            <a:pPr algn="l"/>
            <a:r>
              <a:rPr lang="en-US" dirty="0" smtClean="0"/>
              <a:t>ICT Development in Perspective   - </a:t>
            </a:r>
            <a:r>
              <a:rPr lang="en-US" b="1" dirty="0" smtClean="0">
                <a:solidFill>
                  <a:schemeClr val="dk1"/>
                </a:solidFill>
              </a:rPr>
              <a:t/>
            </a:r>
            <a:br>
              <a:rPr lang="en-US" b="1" dirty="0" smtClean="0">
                <a:solidFill>
                  <a:schemeClr val="dk1"/>
                </a:solidFill>
              </a:rPr>
            </a:br>
            <a:r>
              <a:rPr lang="en-US" sz="2400" b="1" dirty="0" smtClean="0">
                <a:solidFill>
                  <a:srgbClr val="FF0000"/>
                </a:solidFill>
              </a:rPr>
              <a:t>The </a:t>
            </a:r>
            <a:r>
              <a:rPr lang="en-US" sz="2400" b="1" dirty="0">
                <a:solidFill>
                  <a:srgbClr val="FF0000"/>
                </a:solidFill>
              </a:rPr>
              <a:t>8 Cs of the Information Society</a:t>
            </a:r>
            <a:r>
              <a:rPr lang="en-US" sz="2400" dirty="0">
                <a:solidFill>
                  <a:schemeClr val="dk1"/>
                </a:solidFill>
              </a:rPr>
              <a:t/>
            </a:r>
            <a:br>
              <a:rPr lang="en-US" sz="2400" dirty="0">
                <a:solidFill>
                  <a:schemeClr val="dk1"/>
                </a:solidFill>
              </a:rPr>
            </a:br>
            <a:endParaRPr lang="en-US" sz="2400" dirty="0"/>
          </a:p>
        </p:txBody>
      </p:sp>
      <p:sp>
        <p:nvSpPr>
          <p:cNvPr id="6" name="Title 1"/>
          <p:cNvSpPr txBox="1">
            <a:spLocks/>
          </p:cNvSpPr>
          <p:nvPr/>
        </p:nvSpPr>
        <p:spPr>
          <a:xfrm>
            <a:off x="3467101" y="334503"/>
            <a:ext cx="2944089" cy="4552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400" b="1" dirty="0" smtClean="0">
                <a:latin typeface="Algerian" panose="04020705040A02060702" pitchFamily="82" charset="0"/>
              </a:rPr>
              <a:t>POSERS FROM ITU</a:t>
            </a:r>
            <a:r>
              <a:rPr lang="en-US" sz="1050" b="1" dirty="0" smtClean="0">
                <a:solidFill>
                  <a:schemeClr val="dk1"/>
                </a:solidFill>
                <a:latin typeface="Algerian" panose="04020705040A02060702" pitchFamily="82" charset="0"/>
              </a:rPr>
              <a:t/>
            </a:r>
            <a:br>
              <a:rPr lang="en-US" sz="1050" b="1" dirty="0" smtClean="0">
                <a:solidFill>
                  <a:schemeClr val="dk1"/>
                </a:solidFill>
                <a:latin typeface="Algerian" panose="04020705040A02060702" pitchFamily="82" charset="0"/>
              </a:rPr>
            </a:br>
            <a:endParaRPr lang="en-US" sz="1050" b="1" dirty="0">
              <a:latin typeface="Algerian" panose="04020705040A02060702" pitchFamily="82" charset="0"/>
            </a:endParaRPr>
          </a:p>
        </p:txBody>
      </p:sp>
    </p:spTree>
    <p:extLst>
      <p:ext uri="{BB962C8B-B14F-4D97-AF65-F5344CB8AC3E}">
        <p14:creationId xmlns:p14="http://schemas.microsoft.com/office/powerpoint/2010/main" val="55649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9083" y="2935691"/>
            <a:ext cx="2732807" cy="1054419"/>
          </a:xfrm>
        </p:spPr>
        <p:txBody>
          <a:bodyPr>
            <a:normAutofit fontScale="90000"/>
          </a:bodyPr>
          <a:lstStyle/>
          <a:p>
            <a:pPr algn="l"/>
            <a:r>
              <a:rPr lang="en-US" dirty="0" smtClean="0"/>
              <a:t>ICT Development in Perspective   - </a:t>
            </a:r>
            <a:r>
              <a:rPr lang="en-US" b="1" dirty="0" smtClean="0">
                <a:solidFill>
                  <a:schemeClr val="dk1"/>
                </a:solidFill>
              </a:rPr>
              <a:t/>
            </a:r>
            <a:br>
              <a:rPr lang="en-US" b="1" dirty="0" smtClean="0">
                <a:solidFill>
                  <a:schemeClr val="dk1"/>
                </a:solidFill>
              </a:rPr>
            </a:br>
            <a:r>
              <a:rPr lang="en-US" sz="2400" b="1" dirty="0" smtClean="0">
                <a:solidFill>
                  <a:srgbClr val="FF0000"/>
                </a:solidFill>
              </a:rPr>
              <a:t>The </a:t>
            </a:r>
            <a:r>
              <a:rPr lang="en-US" sz="2400" b="1" dirty="0">
                <a:solidFill>
                  <a:srgbClr val="FF0000"/>
                </a:solidFill>
              </a:rPr>
              <a:t>8 Cs of the Information Society</a:t>
            </a:r>
            <a:r>
              <a:rPr lang="en-US" sz="2400" dirty="0">
                <a:solidFill>
                  <a:schemeClr val="dk1"/>
                </a:solidFill>
              </a:rPr>
              <a:t/>
            </a:r>
            <a:br>
              <a:rPr lang="en-US" sz="2400" dirty="0">
                <a:solidFill>
                  <a:schemeClr val="dk1"/>
                </a:solidFill>
              </a:rPr>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7872646"/>
              </p:ext>
            </p:extLst>
          </p:nvPr>
        </p:nvGraphicFramePr>
        <p:xfrm>
          <a:off x="0" y="789708"/>
          <a:ext cx="9040092" cy="6068289"/>
        </p:xfrm>
        <a:graphic>
          <a:graphicData uri="http://schemas.openxmlformats.org/drawingml/2006/table">
            <a:tbl>
              <a:tblPr firstRow="1" bandRow="1">
                <a:tableStyleId>{5C22544A-7EE6-4342-B048-85BDC9FD1C3A}</a:tableStyleId>
              </a:tblPr>
              <a:tblGrid>
                <a:gridCol w="1028152"/>
                <a:gridCol w="4160383"/>
                <a:gridCol w="3851557"/>
              </a:tblGrid>
              <a:tr h="736613">
                <a:tc>
                  <a:txBody>
                    <a:bodyPr/>
                    <a:lstStyle/>
                    <a:p>
                      <a:pPr algn="just"/>
                      <a:endParaRPr lang="en-US" sz="1400" dirty="0"/>
                    </a:p>
                  </a:txBody>
                  <a:tcPr/>
                </a:tc>
                <a:tc>
                  <a:txBody>
                    <a:bodyPr/>
                    <a:lstStyle/>
                    <a:p>
                      <a:pPr algn="just"/>
                      <a:r>
                        <a:rPr lang="en-US" sz="1800" b="1" i="0" u="none" strike="noStrike" kern="1200" baseline="0" dirty="0" smtClean="0">
                          <a:solidFill>
                            <a:schemeClr val="bg1"/>
                          </a:solidFill>
                          <a:latin typeface="+mn-lt"/>
                          <a:ea typeface="+mn-ea"/>
                          <a:cs typeface="+mn-cs"/>
                        </a:rPr>
                        <a:t>ICTs as an instrument </a:t>
                      </a:r>
                      <a:endParaRPr lang="en-US" sz="1800" dirty="0">
                        <a:solidFill>
                          <a:schemeClr val="bg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bg1"/>
                          </a:solidFill>
                          <a:latin typeface="+mn-lt"/>
                          <a:ea typeface="+mn-ea"/>
                          <a:cs typeface="+mn-cs"/>
                        </a:rPr>
                        <a:t>ICTs as an industry</a:t>
                      </a:r>
                    </a:p>
                    <a:p>
                      <a:pPr algn="just"/>
                      <a:endParaRPr lang="en-US" sz="1800" dirty="0">
                        <a:solidFill>
                          <a:schemeClr val="bg1"/>
                        </a:solidFill>
                      </a:endParaRPr>
                    </a:p>
                  </a:txBody>
                  <a:tcPr/>
                </a:tc>
              </a:tr>
              <a:tr h="1087381">
                <a:tc>
                  <a:txBody>
                    <a:bodyPr/>
                    <a:lstStyle/>
                    <a:p>
                      <a:pPr algn="just"/>
                      <a:r>
                        <a:rPr lang="en-US" sz="1400" b="1" i="0" u="none" strike="noStrike" kern="1200" baseline="0" dirty="0" smtClean="0">
                          <a:solidFill>
                            <a:schemeClr val="dk1"/>
                          </a:solidFill>
                          <a:latin typeface="+mn-lt"/>
                          <a:ea typeface="+mn-ea"/>
                          <a:cs typeface="+mn-cs"/>
                        </a:rPr>
                        <a:t>Capacity</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Do citizens and </a:t>
                      </a:r>
                      <a:r>
                        <a:rPr lang="en-US" sz="1400" b="0" i="0" u="none" strike="noStrike" kern="1200" baseline="0" dirty="0" err="1" smtClean="0">
                          <a:solidFill>
                            <a:schemeClr val="dk1"/>
                          </a:solidFill>
                          <a:latin typeface="+mn-lt"/>
                          <a:ea typeface="+mn-ea"/>
                          <a:cs typeface="+mn-cs"/>
                        </a:rPr>
                        <a:t>organisations</a:t>
                      </a:r>
                      <a:r>
                        <a:rPr lang="en-US" sz="1400" b="0" i="0" u="none" strike="noStrike" kern="1200" baseline="0" dirty="0" smtClean="0">
                          <a:solidFill>
                            <a:schemeClr val="dk1"/>
                          </a:solidFill>
                          <a:latin typeface="+mn-lt"/>
                          <a:ea typeface="+mn-ea"/>
                          <a:cs typeface="+mn-cs"/>
                        </a:rPr>
                        <a:t> have the human resources capacity (tech, managerial, policy, legal) to effectively harness ICTs for daily use?</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Does the country have the human resources capacity (tech, managerial, policy, legal) to create and export ICTs?</a:t>
                      </a:r>
                    </a:p>
                    <a:p>
                      <a:pPr algn="just"/>
                      <a:endParaRPr lang="en-US" sz="1400" dirty="0"/>
                    </a:p>
                  </a:txBody>
                  <a:tcPr/>
                </a:tc>
              </a:tr>
              <a:tr h="1578457">
                <a:tc>
                  <a:txBody>
                    <a:bodyPr/>
                    <a:lstStyle/>
                    <a:p>
                      <a:pPr algn="just"/>
                      <a:r>
                        <a:rPr lang="en-US" sz="1400" b="1" i="0" u="none" strike="noStrike" kern="1200" baseline="0" dirty="0" smtClean="0">
                          <a:solidFill>
                            <a:schemeClr val="dk1"/>
                          </a:solidFill>
                          <a:latin typeface="+mn-lt"/>
                          <a:ea typeface="+mn-ea"/>
                          <a:cs typeface="+mn-cs"/>
                        </a:rPr>
                        <a:t>Culture</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a forward-looking, open, progressive culture at the level of policymakers, businesses, educators, citizens and the media in opening up access to ICTs and harnessing them? Or is there nervousness and phobia about the cultural and political impacts of ICTs?</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Are there techies, entrepreneurs and managers pro-active and savvy enough to create local companies and take them global? </a:t>
                      </a:r>
                    </a:p>
                    <a:p>
                      <a:pPr algn="just"/>
                      <a:endParaRPr lang="en-US" sz="1400" dirty="0"/>
                    </a:p>
                  </a:txBody>
                  <a:tcPr/>
                </a:tc>
              </a:tr>
              <a:tr h="1087381">
                <a:tc>
                  <a:txBody>
                    <a:bodyPr/>
                    <a:lstStyle/>
                    <a:p>
                      <a:pPr algn="just"/>
                      <a:r>
                        <a:rPr lang="en-US" sz="1400" b="1" i="0" u="none" strike="noStrike" kern="1200" baseline="0" dirty="0" smtClean="0">
                          <a:solidFill>
                            <a:schemeClr val="dk1"/>
                          </a:solidFill>
                          <a:latin typeface="+mn-lt"/>
                          <a:ea typeface="+mn-ea"/>
                          <a:cs typeface="+mn-cs"/>
                        </a:rPr>
                        <a:t>Cooperation</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adequate cooperation between citizens, businesses, academics, NGOs and policymakers to create a </a:t>
                      </a:r>
                      <a:r>
                        <a:rPr lang="en-US" sz="1400" b="0" i="0" u="none" strike="noStrike" kern="1200" baseline="0" dirty="0" err="1" smtClean="0">
                          <a:solidFill>
                            <a:schemeClr val="dk1"/>
                          </a:solidFill>
                          <a:latin typeface="+mn-lt"/>
                          <a:ea typeface="+mn-ea"/>
                          <a:cs typeface="+mn-cs"/>
                        </a:rPr>
                        <a:t>favourable</a:t>
                      </a:r>
                      <a:r>
                        <a:rPr lang="en-US" sz="1400" b="0" i="0" u="none" strike="noStrike" kern="1200" baseline="0" dirty="0" smtClean="0">
                          <a:solidFill>
                            <a:schemeClr val="dk1"/>
                          </a:solidFill>
                          <a:latin typeface="+mn-lt"/>
                          <a:ea typeface="+mn-ea"/>
                          <a:cs typeface="+mn-cs"/>
                        </a:rPr>
                        <a:t> climate for using ICTs?</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a </a:t>
                      </a:r>
                      <a:r>
                        <a:rPr lang="en-US" sz="1400" b="0" i="0" u="none" strike="noStrike" kern="1200" baseline="0" dirty="0" err="1" smtClean="0">
                          <a:solidFill>
                            <a:schemeClr val="dk1"/>
                          </a:solidFill>
                          <a:latin typeface="+mn-lt"/>
                          <a:ea typeface="+mn-ea"/>
                          <a:cs typeface="+mn-cs"/>
                        </a:rPr>
                        <a:t>favourable</a:t>
                      </a:r>
                      <a:r>
                        <a:rPr lang="en-US" sz="1400" b="0" i="0" u="none" strike="noStrike" kern="1200" baseline="0" dirty="0" smtClean="0">
                          <a:solidFill>
                            <a:schemeClr val="dk1"/>
                          </a:solidFill>
                          <a:latin typeface="+mn-lt"/>
                          <a:ea typeface="+mn-ea"/>
                          <a:cs typeface="+mn-cs"/>
                        </a:rPr>
                        <a:t> regulatory environment in the country for creating ICT companies, M&amp;A activity, and links with the diaspora population?</a:t>
                      </a:r>
                    </a:p>
                    <a:p>
                      <a:pPr algn="just"/>
                      <a:endParaRPr lang="en-US" sz="1400" dirty="0"/>
                    </a:p>
                  </a:txBody>
                  <a:tcPr/>
                </a:tc>
              </a:tr>
              <a:tr h="1578457">
                <a:tc>
                  <a:txBody>
                    <a:bodyPr/>
                    <a:lstStyle/>
                    <a:p>
                      <a:pPr algn="just"/>
                      <a:r>
                        <a:rPr lang="en-US" sz="1400" b="1" i="0" u="none" strike="noStrike" kern="1200" baseline="0" dirty="0" smtClean="0">
                          <a:solidFill>
                            <a:schemeClr val="dk1"/>
                          </a:solidFill>
                          <a:latin typeface="+mn-lt"/>
                          <a:ea typeface="+mn-ea"/>
                          <a:cs typeface="+mn-cs"/>
                        </a:rPr>
                        <a:t>Capital</a:t>
                      </a:r>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Are there enough financial resources to invest in ICT infrastructure and education? What is the level of FDI?</a:t>
                      </a:r>
                    </a:p>
                    <a:p>
                      <a:pPr algn="just"/>
                      <a:endParaRPr lang="en-US" sz="1400" dirty="0"/>
                    </a:p>
                  </a:txBody>
                  <a:tcPr/>
                </a:tc>
                <a:tc>
                  <a:txBody>
                    <a:bodyPr/>
                    <a:lstStyle/>
                    <a:p>
                      <a:pPr algn="just"/>
                      <a:r>
                        <a:rPr lang="en-US" sz="1400" b="0" i="0" u="none" strike="noStrike" kern="1200" baseline="0" dirty="0" smtClean="0">
                          <a:solidFill>
                            <a:schemeClr val="dk1"/>
                          </a:solidFill>
                          <a:latin typeface="+mn-lt"/>
                          <a:ea typeface="+mn-ea"/>
                          <a:cs typeface="+mn-cs"/>
                        </a:rPr>
                        <a:t>Is there a domestic venture capital industry; are they investing abroad as well? How many international players are active in the local private equity market? Are there stock markets for public listing?</a:t>
                      </a:r>
                      <a:endParaRPr lang="en-US" sz="1400" dirty="0" smtClean="0"/>
                    </a:p>
                    <a:p>
                      <a:pPr algn="just"/>
                      <a:endParaRPr lang="en-US" sz="1400" dirty="0"/>
                    </a:p>
                  </a:txBody>
                  <a:tcPr/>
                </a:tc>
              </a:tr>
            </a:tbl>
          </a:graphicData>
        </a:graphic>
      </p:graphicFrame>
      <p:sp>
        <p:nvSpPr>
          <p:cNvPr id="4" name="Title 1"/>
          <p:cNvSpPr txBox="1">
            <a:spLocks/>
          </p:cNvSpPr>
          <p:nvPr/>
        </p:nvSpPr>
        <p:spPr>
          <a:xfrm>
            <a:off x="2701636" y="220203"/>
            <a:ext cx="4977246" cy="4552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400" b="1" dirty="0" smtClean="0">
                <a:latin typeface="Algerian" panose="04020705040A02060702" pitchFamily="82" charset="0"/>
              </a:rPr>
              <a:t>POSERS FROM ITU Cont’d…</a:t>
            </a:r>
            <a:r>
              <a:rPr lang="en-US" sz="1050" b="1" dirty="0" smtClean="0">
                <a:solidFill>
                  <a:schemeClr val="dk1"/>
                </a:solidFill>
                <a:latin typeface="Algerian" panose="04020705040A02060702" pitchFamily="82" charset="0"/>
              </a:rPr>
              <a:t/>
            </a:r>
            <a:br>
              <a:rPr lang="en-US" sz="1050" b="1" dirty="0" smtClean="0">
                <a:solidFill>
                  <a:schemeClr val="dk1"/>
                </a:solidFill>
                <a:latin typeface="Algerian" panose="04020705040A02060702" pitchFamily="82" charset="0"/>
              </a:rPr>
            </a:br>
            <a:endParaRPr lang="en-US" sz="1050" b="1" dirty="0">
              <a:latin typeface="Algerian" panose="04020705040A02060702" pitchFamily="82" charset="0"/>
            </a:endParaRPr>
          </a:p>
        </p:txBody>
      </p:sp>
    </p:spTree>
    <p:extLst>
      <p:ext uri="{BB962C8B-B14F-4D97-AF65-F5344CB8AC3E}">
        <p14:creationId xmlns:p14="http://schemas.microsoft.com/office/powerpoint/2010/main" val="304518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27581061"/>
              </p:ext>
            </p:extLst>
          </p:nvPr>
        </p:nvGraphicFramePr>
        <p:xfrm>
          <a:off x="196850" y="166688"/>
          <a:ext cx="9061450" cy="6696075"/>
        </p:xfrm>
        <a:graphic>
          <a:graphicData uri="http://schemas.openxmlformats.org/presentationml/2006/ole">
            <mc:AlternateContent xmlns:mc="http://schemas.openxmlformats.org/markup-compatibility/2006">
              <mc:Choice xmlns:v="urn:schemas-microsoft-com:vml" Requires="v">
                <p:oleObj spid="_x0000_s9224" name="Worksheet" r:id="rId3" imgW="7810586" imgH="7515225" progId="Excel.Sheet.12">
                  <p:link updateAutomatic="1"/>
                </p:oleObj>
              </mc:Choice>
              <mc:Fallback>
                <p:oleObj name="Worksheet" r:id="rId3" imgW="7810586" imgH="7515225" progId="Excel.Sheet.12">
                  <p:link updateAutomatic="1"/>
                  <p:pic>
                    <p:nvPicPr>
                      <p:cNvPr id="0" name=""/>
                      <p:cNvPicPr/>
                      <p:nvPr/>
                    </p:nvPicPr>
                    <p:blipFill>
                      <a:blip r:embed="rId4"/>
                      <a:stretch>
                        <a:fillRect/>
                      </a:stretch>
                    </p:blipFill>
                    <p:spPr>
                      <a:xfrm>
                        <a:off x="196850" y="166688"/>
                        <a:ext cx="9061450" cy="6696075"/>
                      </a:xfrm>
                      <a:prstGeom prst="rect">
                        <a:avLst/>
                      </a:prstGeom>
                    </p:spPr>
                  </p:pic>
                </p:oleObj>
              </mc:Fallback>
            </mc:AlternateContent>
          </a:graphicData>
        </a:graphic>
      </p:graphicFrame>
      <p:sp>
        <p:nvSpPr>
          <p:cNvPr id="6" name="Title 1"/>
          <p:cNvSpPr>
            <a:spLocks noGrp="1"/>
          </p:cNvSpPr>
          <p:nvPr>
            <p:ph type="title"/>
          </p:nvPr>
        </p:nvSpPr>
        <p:spPr>
          <a:xfrm>
            <a:off x="9279083" y="2935691"/>
            <a:ext cx="2732807" cy="1054419"/>
          </a:xfrm>
        </p:spPr>
        <p:txBody>
          <a:bodyPr>
            <a:normAutofit fontScale="90000"/>
          </a:bodyPr>
          <a:lstStyle/>
          <a:p>
            <a:pPr algn="l"/>
            <a:r>
              <a:rPr lang="en-US" dirty="0" smtClean="0"/>
              <a:t>ICT Development in Perspective   </a:t>
            </a:r>
            <a:r>
              <a:rPr lang="en-US" b="1" dirty="0" smtClean="0">
                <a:solidFill>
                  <a:schemeClr val="dk1"/>
                </a:solidFill>
              </a:rPr>
              <a:t/>
            </a:r>
            <a:br>
              <a:rPr lang="en-US" b="1" dirty="0" smtClean="0">
                <a:solidFill>
                  <a:schemeClr val="dk1"/>
                </a:solidFill>
              </a:rPr>
            </a:br>
            <a:endParaRPr lang="en-US" sz="2400" dirty="0"/>
          </a:p>
        </p:txBody>
      </p:sp>
    </p:spTree>
    <p:extLst>
      <p:ext uri="{BB962C8B-B14F-4D97-AF65-F5344CB8AC3E}">
        <p14:creationId xmlns:p14="http://schemas.microsoft.com/office/powerpoint/2010/main" val="11313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05984815"/>
              </p:ext>
            </p:extLst>
          </p:nvPr>
        </p:nvGraphicFramePr>
        <p:xfrm>
          <a:off x="0" y="168275"/>
          <a:ext cx="7847013" cy="6689725"/>
        </p:xfrm>
        <a:graphic>
          <a:graphicData uri="http://schemas.openxmlformats.org/presentationml/2006/ole">
            <mc:AlternateContent xmlns:mc="http://schemas.openxmlformats.org/markup-compatibility/2006">
              <mc:Choice xmlns:v="urn:schemas-microsoft-com:vml" Requires="v">
                <p:oleObj spid="_x0000_s1051" name="Worksheet" r:id="rId3" imgW="5600614" imgH="6210415" progId="Excel.Sheet.12">
                  <p:link updateAutomatic="1"/>
                </p:oleObj>
              </mc:Choice>
              <mc:Fallback>
                <p:oleObj name="Worksheet" r:id="rId3" imgW="5600614" imgH="6210415" progId="Excel.Sheet.12">
                  <p:link updateAutomatic="1"/>
                  <p:pic>
                    <p:nvPicPr>
                      <p:cNvPr id="0" name=""/>
                      <p:cNvPicPr/>
                      <p:nvPr/>
                    </p:nvPicPr>
                    <p:blipFill>
                      <a:blip r:embed="rId4"/>
                      <a:stretch>
                        <a:fillRect/>
                      </a:stretch>
                    </p:blipFill>
                    <p:spPr>
                      <a:xfrm>
                        <a:off x="0" y="168275"/>
                        <a:ext cx="7847013" cy="6689725"/>
                      </a:xfrm>
                      <a:prstGeom prst="rect">
                        <a:avLst/>
                      </a:prstGeom>
                    </p:spPr>
                  </p:pic>
                </p:oleObj>
              </mc:Fallback>
            </mc:AlternateContent>
          </a:graphicData>
        </a:graphic>
      </p:graphicFrame>
      <p:sp>
        <p:nvSpPr>
          <p:cNvPr id="5" name="Title 1"/>
          <p:cNvSpPr>
            <a:spLocks noGrp="1"/>
          </p:cNvSpPr>
          <p:nvPr>
            <p:ph idx="1"/>
          </p:nvPr>
        </p:nvSpPr>
        <p:spPr>
          <a:xfrm>
            <a:off x="8291945" y="1880755"/>
            <a:ext cx="3647210" cy="4239490"/>
          </a:xfrm>
        </p:spPr>
        <p:txBody>
          <a:bodyPr>
            <a:noAutofit/>
          </a:bodyPr>
          <a:lstStyle/>
          <a:p>
            <a:pPr algn="l">
              <a:buFont typeface="Wingdings" panose="05000000000000000000" pitchFamily="2" charset="2"/>
              <a:buChar char="v"/>
            </a:pPr>
            <a:r>
              <a:rPr lang="en-US" sz="1050" i="1" dirty="0" smtClean="0"/>
              <a:t>Performance </a:t>
            </a:r>
            <a:r>
              <a:rPr lang="en-US" sz="1050" i="1" dirty="0"/>
              <a:t>suggests significant scope for ICT penetration and </a:t>
            </a:r>
            <a:r>
              <a:rPr lang="en-US" sz="1050" i="1" dirty="0" smtClean="0"/>
              <a:t>harnessing</a:t>
            </a:r>
            <a:br>
              <a:rPr lang="en-US" sz="1050" i="1" dirty="0" smtClean="0"/>
            </a:br>
            <a:r>
              <a:rPr lang="en-US" sz="1050" dirty="0" smtClean="0"/>
              <a:t/>
            </a:r>
            <a:br>
              <a:rPr lang="en-US" sz="1050" dirty="0" smtClean="0"/>
            </a:br>
            <a:r>
              <a:rPr lang="en-US" sz="1050" dirty="0" smtClean="0"/>
              <a:t>Nigeria’s competitiveness has declined at international levels, relative to other countries</a:t>
            </a:r>
            <a:r>
              <a:rPr lang="en-US" sz="1050" dirty="0"/>
              <a:t/>
            </a:r>
            <a:br>
              <a:rPr lang="en-US" sz="1050" dirty="0"/>
            </a:br>
            <a:r>
              <a:rPr lang="en-US" sz="1050" dirty="0" smtClean="0"/>
              <a:t>One of the most compelling pieces of evidence for this failing performance is seen in Nigeria’s ranking in the International Telecommunication Union(ITU) ICT Development Index(IDI)</a:t>
            </a:r>
            <a:br>
              <a:rPr lang="en-US" sz="1050" dirty="0" smtClean="0"/>
            </a:br>
            <a:r>
              <a:rPr lang="en-US" sz="1050" dirty="0"/>
              <a:t/>
            </a:r>
            <a:br>
              <a:rPr lang="en-US" sz="1050" dirty="0"/>
            </a:br>
            <a:r>
              <a:rPr lang="en-US" sz="1050" dirty="0" smtClean="0"/>
              <a:t>Between2010-2015 Nigeria’s ranking fell 1place from133rd to 134</a:t>
            </a:r>
            <a:r>
              <a:rPr lang="en-US" sz="1050" baseline="30000" dirty="0" smtClean="0"/>
              <a:t>th</a:t>
            </a:r>
            <a:endParaRPr lang="en-US" sz="1050" dirty="0" smtClean="0"/>
          </a:p>
          <a:p>
            <a:pPr>
              <a:buFont typeface="Wingdings" panose="05000000000000000000" pitchFamily="2" charset="2"/>
              <a:buChar char="v"/>
            </a:pPr>
            <a:r>
              <a:rPr lang="en-US" sz="1200" u="sng" dirty="0" smtClean="0">
                <a:solidFill>
                  <a:srgbClr val="FF0000"/>
                </a:solidFill>
                <a:hlinkClick r:id="rId5"/>
              </a:rPr>
              <a:t>ICT </a:t>
            </a:r>
            <a:r>
              <a:rPr lang="en-US" sz="1200" u="sng" dirty="0">
                <a:solidFill>
                  <a:srgbClr val="FF0000"/>
                </a:solidFill>
                <a:hlinkClick r:id="rId5"/>
              </a:rPr>
              <a:t>Development Index (IDI)</a:t>
            </a:r>
            <a:r>
              <a:rPr lang="en-US" sz="1200" dirty="0">
                <a:solidFill>
                  <a:srgbClr val="FF0000"/>
                </a:solidFill>
              </a:rPr>
              <a:t> </a:t>
            </a:r>
            <a:r>
              <a:rPr lang="en-US" sz="1200" dirty="0" smtClean="0">
                <a:solidFill>
                  <a:srgbClr val="FF0000"/>
                </a:solidFill>
              </a:rPr>
              <a:t>compares ICT developments in countries over </a:t>
            </a:r>
            <a:r>
              <a:rPr lang="en-US" sz="1200" dirty="0">
                <a:solidFill>
                  <a:srgbClr val="FF0000"/>
                </a:solidFill>
              </a:rPr>
              <a:t>a period.  The Index combines 11 indicators into a single measure that can be used as a benchmarking tool globally, regionally and at the country level. These are related to ICT access, use and skills, such as households with a </a:t>
            </a:r>
            <a:r>
              <a:rPr lang="en-US" sz="1200" dirty="0" smtClean="0">
                <a:solidFill>
                  <a:srgbClr val="FF0000"/>
                </a:solidFill>
              </a:rPr>
              <a:t>computer, </a:t>
            </a:r>
            <a:r>
              <a:rPr lang="en-US" sz="1200" dirty="0">
                <a:solidFill>
                  <a:srgbClr val="FF0000"/>
                </a:solidFill>
              </a:rPr>
              <a:t>the number of Internet users; and literacy levels etc</a:t>
            </a:r>
            <a:r>
              <a:rPr lang="en-US" sz="1200" dirty="0" smtClean="0">
                <a:solidFill>
                  <a:srgbClr val="FF0000"/>
                </a:solidFill>
              </a:rPr>
              <a:t>.</a:t>
            </a:r>
            <a:endParaRPr lang="en-US" sz="1200" dirty="0"/>
          </a:p>
          <a:p>
            <a:pPr marL="0" indent="0">
              <a:buNone/>
            </a:pPr>
            <a:r>
              <a:rPr lang="en-US" sz="1200" i="1" dirty="0"/>
              <a:t/>
            </a:r>
            <a:br>
              <a:rPr lang="en-US" sz="1200" i="1" dirty="0"/>
            </a:br>
            <a:endParaRPr lang="en-US" sz="1200" dirty="0"/>
          </a:p>
          <a:p>
            <a:pPr marL="0" indent="0" algn="l">
              <a:buNone/>
            </a:pPr>
            <a:r>
              <a:rPr lang="en-US" sz="1050" dirty="0"/>
              <a:t/>
            </a:r>
            <a:br>
              <a:rPr lang="en-US" sz="1050" dirty="0"/>
            </a:br>
            <a:r>
              <a:rPr lang="en-US" sz="1050" i="1" dirty="0" smtClean="0"/>
              <a:t/>
            </a:r>
            <a:br>
              <a:rPr lang="en-US" sz="1050" i="1" dirty="0" smtClean="0"/>
            </a:br>
            <a:r>
              <a:rPr lang="en-US" sz="800" i="1" dirty="0"/>
              <a:t/>
            </a:r>
            <a:br>
              <a:rPr lang="en-US" sz="800" i="1" dirty="0"/>
            </a:br>
            <a:endParaRPr lang="en-US" sz="800" dirty="0"/>
          </a:p>
        </p:txBody>
      </p:sp>
      <p:sp>
        <p:nvSpPr>
          <p:cNvPr id="6" name="Title 1"/>
          <p:cNvSpPr txBox="1">
            <a:spLocks/>
          </p:cNvSpPr>
          <p:nvPr/>
        </p:nvSpPr>
        <p:spPr>
          <a:xfrm>
            <a:off x="8077200" y="1425547"/>
            <a:ext cx="4312228" cy="4552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400" b="1" dirty="0" smtClean="0">
                <a:latin typeface="Algerian" panose="04020705040A02060702" pitchFamily="82" charset="0"/>
              </a:rPr>
              <a:t>POSERS FROM ITU Cont’d…</a:t>
            </a:r>
            <a:r>
              <a:rPr lang="en-US" sz="1050" b="1" dirty="0" smtClean="0">
                <a:solidFill>
                  <a:schemeClr val="dk1"/>
                </a:solidFill>
                <a:latin typeface="Algerian" panose="04020705040A02060702" pitchFamily="82" charset="0"/>
              </a:rPr>
              <a:t/>
            </a:r>
            <a:br>
              <a:rPr lang="en-US" sz="1050" b="1" dirty="0" smtClean="0">
                <a:solidFill>
                  <a:schemeClr val="dk1"/>
                </a:solidFill>
                <a:latin typeface="Algerian" panose="04020705040A02060702" pitchFamily="82" charset="0"/>
              </a:rPr>
            </a:br>
            <a:endParaRPr lang="en-US" sz="1050" b="1" dirty="0">
              <a:latin typeface="Algerian" panose="04020705040A02060702" pitchFamily="82" charset="0"/>
            </a:endParaRPr>
          </a:p>
        </p:txBody>
      </p:sp>
    </p:spTree>
    <p:extLst>
      <p:ext uri="{BB962C8B-B14F-4D97-AF65-F5344CB8AC3E}">
        <p14:creationId xmlns:p14="http://schemas.microsoft.com/office/powerpoint/2010/main" val="338043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04" y="394855"/>
            <a:ext cx="5757188" cy="1596177"/>
          </a:xfrm>
        </p:spPr>
        <p:txBody>
          <a:bodyPr>
            <a:normAutofit/>
          </a:bodyPr>
          <a:lstStyle/>
          <a:p>
            <a:r>
              <a:rPr lang="en-US" sz="3200" dirty="0" smtClean="0"/>
              <a:t>Broadband </a:t>
            </a:r>
            <a:r>
              <a:rPr lang="en-US" sz="3200" dirty="0"/>
              <a:t>increase &amp; </a:t>
            </a:r>
            <a:r>
              <a:rPr lang="en-US" sz="3200" dirty="0" smtClean="0"/>
              <a:t>GDP GROWTH</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96918398"/>
              </p:ext>
            </p:extLst>
          </p:nvPr>
        </p:nvGraphicFramePr>
        <p:xfrm>
          <a:off x="892995" y="1991032"/>
          <a:ext cx="8760160" cy="4714594"/>
        </p:xfrm>
        <a:graphic>
          <a:graphicData uri="http://schemas.openxmlformats.org/drawingml/2006/table">
            <a:tbl>
              <a:tblPr firstRow="1" bandRow="1">
                <a:tableStyleId>{5C22544A-7EE6-4342-B048-85BDC9FD1C3A}</a:tableStyleId>
              </a:tblPr>
              <a:tblGrid>
                <a:gridCol w="2548798"/>
                <a:gridCol w="3105681"/>
                <a:gridCol w="3105681"/>
              </a:tblGrid>
              <a:tr h="508354">
                <a:tc>
                  <a:txBody>
                    <a:bodyPr/>
                    <a:lstStyle/>
                    <a:p>
                      <a:r>
                        <a:rPr lang="en-US" sz="2400" b="1" kern="1200" dirty="0" smtClean="0">
                          <a:solidFill>
                            <a:srgbClr val="FFFF00"/>
                          </a:solidFill>
                          <a:effectLst/>
                          <a:latin typeface="+mn-lt"/>
                          <a:ea typeface="+mn-ea"/>
                          <a:cs typeface="+mn-cs"/>
                        </a:rPr>
                        <a:t>Country</a:t>
                      </a:r>
                      <a:endParaRPr lang="en-US" sz="2400" dirty="0">
                        <a:solidFill>
                          <a:srgbClr val="FFFF00"/>
                        </a:solidFill>
                      </a:endParaRPr>
                    </a:p>
                  </a:txBody>
                  <a:tcPr/>
                </a:tc>
                <a:tc>
                  <a:txBody>
                    <a:bodyPr/>
                    <a:lstStyle/>
                    <a:p>
                      <a:r>
                        <a:rPr lang="en-US" sz="2400" b="1" kern="1200" dirty="0" smtClean="0">
                          <a:solidFill>
                            <a:srgbClr val="FFFF00"/>
                          </a:solidFill>
                          <a:effectLst/>
                          <a:latin typeface="+mn-lt"/>
                          <a:ea typeface="+mn-ea"/>
                          <a:cs typeface="+mn-cs"/>
                        </a:rPr>
                        <a:t>Data</a:t>
                      </a:r>
                      <a:endParaRPr lang="en-US" sz="2400" dirty="0">
                        <a:solidFill>
                          <a:srgbClr val="FFFF00"/>
                        </a:solidFill>
                      </a:endParaRPr>
                    </a:p>
                  </a:txBody>
                  <a:tcPr/>
                </a:tc>
                <a:tc>
                  <a:txBody>
                    <a:bodyPr/>
                    <a:lstStyle/>
                    <a:p>
                      <a:r>
                        <a:rPr lang="en-US" sz="2400" dirty="0" smtClean="0">
                          <a:solidFill>
                            <a:srgbClr val="FFFF00"/>
                          </a:solidFill>
                        </a:rPr>
                        <a:t>Effect</a:t>
                      </a:r>
                      <a:endParaRPr lang="en-US" sz="2400" dirty="0">
                        <a:solidFill>
                          <a:srgbClr val="FFFF00"/>
                        </a:solidFill>
                      </a:endParaRPr>
                    </a:p>
                  </a:txBody>
                  <a:tcPr/>
                </a:tc>
              </a:tr>
              <a:tr h="60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United States</a:t>
                      </a:r>
                      <a:endParaRPr lang="en-US" sz="1800" dirty="0" smtClean="0"/>
                    </a:p>
                    <a:p>
                      <a:endParaRPr lang="en-US" sz="1800" dirty="0"/>
                    </a:p>
                  </a:txBody>
                  <a:tcPr/>
                </a:tc>
                <a:tc>
                  <a:txBody>
                    <a:bodyPr/>
                    <a:lstStyle/>
                    <a:p>
                      <a:r>
                        <a:rPr lang="en-US" sz="1800" kern="1200" dirty="0" smtClean="0">
                          <a:solidFill>
                            <a:schemeClr val="dk1"/>
                          </a:solidFill>
                          <a:effectLst/>
                          <a:latin typeface="+mn-lt"/>
                          <a:ea typeface="+mn-ea"/>
                          <a:cs typeface="+mn-cs"/>
                        </a:rPr>
                        <a:t>46 US States during the period 2001 - 2005</a:t>
                      </a:r>
                      <a:endParaRPr lang="en-US" sz="1800" dirty="0"/>
                    </a:p>
                  </a:txBody>
                  <a:tcPr/>
                </a:tc>
                <a:tc>
                  <a:txBody>
                    <a:bodyPr/>
                    <a:lstStyle/>
                    <a:p>
                      <a:r>
                        <a:rPr lang="en-US" sz="1800" kern="1200" dirty="0" smtClean="0">
                          <a:solidFill>
                            <a:schemeClr val="dk1"/>
                          </a:solidFill>
                          <a:effectLst/>
                          <a:latin typeface="+mn-lt"/>
                          <a:ea typeface="+mn-ea"/>
                          <a:cs typeface="+mn-cs"/>
                        </a:rPr>
                        <a:t>A 10% increase in broadband penetration is associated with 3.6% increase in efficiency.</a:t>
                      </a:r>
                      <a:endParaRPr lang="en-US" sz="1800" dirty="0"/>
                    </a:p>
                  </a:txBody>
                  <a:tcPr/>
                </a:tc>
              </a:tr>
              <a:tr h="846096">
                <a:tc>
                  <a:txBody>
                    <a:bodyPr/>
                    <a:lstStyle/>
                    <a:p>
                      <a:r>
                        <a:rPr lang="en-US" sz="1800" kern="1200" dirty="0" smtClean="0">
                          <a:solidFill>
                            <a:schemeClr val="dk1"/>
                          </a:solidFill>
                          <a:effectLst/>
                          <a:latin typeface="+mn-lt"/>
                          <a:ea typeface="+mn-ea"/>
                          <a:cs typeface="+mn-cs"/>
                        </a:rPr>
                        <a:t>OECD</a:t>
                      </a:r>
                      <a:endParaRPr lang="en-US" sz="1800" dirty="0"/>
                    </a:p>
                  </a:txBody>
                  <a:tcPr/>
                </a:tc>
                <a:tc>
                  <a:txBody>
                    <a:bodyPr/>
                    <a:lstStyle/>
                    <a:p>
                      <a:r>
                        <a:rPr lang="en-US" sz="1800" kern="1200" dirty="0" smtClean="0">
                          <a:solidFill>
                            <a:schemeClr val="dk1"/>
                          </a:solidFill>
                          <a:effectLst/>
                          <a:latin typeface="+mn-lt"/>
                          <a:ea typeface="+mn-ea"/>
                          <a:cs typeface="+mn-cs"/>
                        </a:rPr>
                        <a:t>25 OECD Countries between 1996 and 2007</a:t>
                      </a:r>
                      <a:endParaRPr lang="en-US" sz="1800" dirty="0"/>
                    </a:p>
                  </a:txBody>
                  <a:tcPr/>
                </a:tc>
                <a:tc>
                  <a:txBody>
                    <a:bodyPr/>
                    <a:lstStyle/>
                    <a:p>
                      <a:r>
                        <a:rPr lang="en-US" sz="1800" kern="1200" dirty="0" smtClean="0">
                          <a:solidFill>
                            <a:schemeClr val="dk1"/>
                          </a:solidFill>
                          <a:effectLst/>
                          <a:latin typeface="+mn-lt"/>
                          <a:ea typeface="+mn-ea"/>
                          <a:cs typeface="+mn-cs"/>
                        </a:rPr>
                        <a:t>A 10% increase in broadband penetration raises per-capita GDP growth by 0.9-1.5 percentage points.</a:t>
                      </a:r>
                      <a:endParaRPr lang="en-US" sz="1800" dirty="0"/>
                    </a:p>
                  </a:txBody>
                  <a:tcPr/>
                </a:tc>
              </a:tr>
              <a:tr h="605847">
                <a:tc>
                  <a:txBody>
                    <a:bodyPr/>
                    <a:lstStyle/>
                    <a:p>
                      <a:endParaRPr lang="en-US" sz="1800" dirty="0"/>
                    </a:p>
                  </a:txBody>
                  <a:tcPr/>
                </a:tc>
                <a:tc>
                  <a:txBody>
                    <a:bodyPr/>
                    <a:lstStyle/>
                    <a:p>
                      <a:r>
                        <a:rPr lang="en-US" sz="1800" kern="1200" dirty="0" smtClean="0">
                          <a:solidFill>
                            <a:schemeClr val="dk1"/>
                          </a:solidFill>
                          <a:effectLst/>
                          <a:latin typeface="+mn-lt"/>
                          <a:ea typeface="+mn-ea"/>
                          <a:cs typeface="+mn-cs"/>
                        </a:rPr>
                        <a:t>2002 -2007 for 22 OECD countries</a:t>
                      </a:r>
                      <a:endParaRPr lang="en-US" sz="1800" dirty="0"/>
                    </a:p>
                  </a:txBody>
                  <a:tcPr/>
                </a:tc>
                <a:tc>
                  <a:txBody>
                    <a:bodyPr/>
                    <a:lstStyle/>
                    <a:p>
                      <a:r>
                        <a:rPr lang="en-US" sz="1800" kern="1200" dirty="0" smtClean="0">
                          <a:solidFill>
                            <a:schemeClr val="dk1"/>
                          </a:solidFill>
                          <a:effectLst/>
                          <a:latin typeface="+mn-lt"/>
                          <a:ea typeface="+mn-ea"/>
                          <a:cs typeface="+mn-cs"/>
                        </a:rPr>
                        <a:t>An increase in broadband penetration of 10% yields 0.25% increase in GDP growth.</a:t>
                      </a:r>
                      <a:endParaRPr lang="en-US" sz="1800" dirty="0"/>
                    </a:p>
                  </a:txBody>
                  <a:tcPr/>
                </a:tc>
              </a:tr>
              <a:tr h="846096">
                <a:tc>
                  <a:txBody>
                    <a:bodyPr/>
                    <a:lstStyle/>
                    <a:p>
                      <a:r>
                        <a:rPr lang="en-US" sz="1800" kern="1200" dirty="0" smtClean="0">
                          <a:solidFill>
                            <a:schemeClr val="dk1"/>
                          </a:solidFill>
                          <a:effectLst/>
                          <a:latin typeface="+mn-lt"/>
                          <a:ea typeface="+mn-ea"/>
                          <a:cs typeface="+mn-cs"/>
                        </a:rPr>
                        <a:t>High Income Economies </a:t>
                      </a:r>
                      <a:endParaRPr lang="en-US" sz="1800" dirty="0"/>
                    </a:p>
                  </a:txBody>
                  <a:tcPr/>
                </a:tc>
                <a:tc>
                  <a:txBody>
                    <a:bodyPr/>
                    <a:lstStyle/>
                    <a:p>
                      <a:r>
                        <a:rPr lang="en-US" sz="1800" kern="1200" dirty="0" smtClean="0">
                          <a:solidFill>
                            <a:schemeClr val="dk1"/>
                          </a:solidFill>
                          <a:effectLst/>
                          <a:latin typeface="+mn-lt"/>
                          <a:ea typeface="+mn-ea"/>
                          <a:cs typeface="+mn-cs"/>
                        </a:rPr>
                        <a:t>1980 – 2002 for 66 high income countries</a:t>
                      </a:r>
                      <a:endParaRPr lang="en-US" sz="1800" dirty="0"/>
                    </a:p>
                  </a:txBody>
                  <a:tcPr/>
                </a:tc>
                <a:tc>
                  <a:txBody>
                    <a:bodyPr/>
                    <a:lstStyle/>
                    <a:p>
                      <a:r>
                        <a:rPr lang="en-US" sz="1800" kern="1200" dirty="0" smtClean="0">
                          <a:solidFill>
                            <a:schemeClr val="dk1"/>
                          </a:solidFill>
                          <a:effectLst/>
                          <a:latin typeface="+mn-lt"/>
                          <a:ea typeface="+mn-ea"/>
                          <a:cs typeface="+mn-cs"/>
                        </a:rPr>
                        <a:t>10% increase in broadband penetration yield an additional 1.21 percentage points of GDP growth. </a:t>
                      </a:r>
                      <a:endParaRPr lang="en-US" sz="1800" dirty="0"/>
                    </a:p>
                  </a:txBody>
                  <a:tcPr/>
                </a:tc>
              </a:tr>
            </a:tbl>
          </a:graphicData>
        </a:graphic>
      </p:graphicFrame>
      <p:sp>
        <p:nvSpPr>
          <p:cNvPr id="5" name="Rectangle 4"/>
          <p:cNvSpPr/>
          <p:nvPr/>
        </p:nvSpPr>
        <p:spPr>
          <a:xfrm>
            <a:off x="10456718" y="5028153"/>
            <a:ext cx="1825337" cy="1477328"/>
          </a:xfrm>
          <a:prstGeom prst="rect">
            <a:avLst/>
          </a:prstGeom>
        </p:spPr>
        <p:txBody>
          <a:bodyPr wrap="square">
            <a:spAutoFit/>
          </a:bodyPr>
          <a:lstStyle/>
          <a:p>
            <a:r>
              <a:rPr lang="en-US" b="1" i="1" dirty="0">
                <a:solidFill>
                  <a:srgbClr val="000000"/>
                </a:solidFill>
                <a:latin typeface="Arial" panose="020B0604020202020204" pitchFamily="34" charset="0"/>
              </a:rPr>
              <a:t>Source </a:t>
            </a:r>
            <a:r>
              <a:rPr lang="en-US" i="1" dirty="0">
                <a:solidFill>
                  <a:srgbClr val="000000"/>
                </a:solidFill>
                <a:latin typeface="Arial" panose="020B0604020202020204" pitchFamily="34" charset="0"/>
              </a:rPr>
              <a:t>: The Impact of Broadband on the Economy: ITU / 2012 </a:t>
            </a:r>
            <a:endParaRPr lang="en-US" dirty="0"/>
          </a:p>
        </p:txBody>
      </p:sp>
    </p:spTree>
    <p:extLst>
      <p:ext uri="{BB962C8B-B14F-4D97-AF65-F5344CB8AC3E}">
        <p14:creationId xmlns:p14="http://schemas.microsoft.com/office/powerpoint/2010/main" val="4269024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11" name="Rectangle 79"/>
          <p:cNvSpPr>
            <a:spLocks noGrp="1" noChangeArrowheads="1"/>
          </p:cNvSpPr>
          <p:nvPr>
            <p:ph type="title"/>
          </p:nvPr>
        </p:nvSpPr>
        <p:spPr>
          <a:xfrm>
            <a:off x="903910" y="707924"/>
            <a:ext cx="10390734" cy="1142735"/>
          </a:xfrm>
        </p:spPr>
        <p:txBody>
          <a:bodyPr/>
          <a:lstStyle/>
          <a:p>
            <a:pPr algn="l"/>
            <a:r>
              <a:rPr lang="en-US" altLang="en-US" sz="3910" b="1" dirty="0"/>
              <a:t>The Nigerian Market – Score Card</a:t>
            </a:r>
          </a:p>
        </p:txBody>
      </p:sp>
      <p:graphicFrame>
        <p:nvGraphicFramePr>
          <p:cNvPr id="15" name="Diagram 14"/>
          <p:cNvGraphicFramePr/>
          <p:nvPr>
            <p:extLst>
              <p:ext uri="{D42A27DB-BD31-4B8C-83A1-F6EECF244321}">
                <p14:modId xmlns:p14="http://schemas.microsoft.com/office/powerpoint/2010/main" val="396274824"/>
              </p:ext>
            </p:extLst>
          </p:nvPr>
        </p:nvGraphicFramePr>
        <p:xfrm>
          <a:off x="683861" y="1485900"/>
          <a:ext cx="6548211" cy="486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79"/>
          <p:cNvSpPr txBox="1">
            <a:spLocks noChangeArrowheads="1"/>
          </p:cNvSpPr>
          <p:nvPr/>
        </p:nvSpPr>
        <p:spPr>
          <a:xfrm>
            <a:off x="8725786" y="3051544"/>
            <a:ext cx="3466214" cy="2785730"/>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ltLang="en-US" sz="2800" b="1" dirty="0" smtClean="0"/>
              <a:t>Enablers</a:t>
            </a:r>
          </a:p>
          <a:p>
            <a:pPr marL="571500" indent="-571500">
              <a:buFont typeface="Wingdings" panose="05000000000000000000" pitchFamily="2" charset="2"/>
              <a:buChar char="q"/>
            </a:pPr>
            <a:r>
              <a:rPr lang="en-US" altLang="en-US" sz="1600" b="1" cap="none" dirty="0" smtClean="0">
                <a:latin typeface="Batang" panose="02030600000101010101" pitchFamily="18" charset="-127"/>
                <a:ea typeface="Batang" panose="02030600000101010101" pitchFamily="18" charset="-127"/>
              </a:rPr>
              <a:t>Effective Regulation</a:t>
            </a:r>
          </a:p>
          <a:p>
            <a:pPr marL="571500" indent="-571500">
              <a:buFont typeface="Wingdings" panose="05000000000000000000" pitchFamily="2" charset="2"/>
              <a:buChar char="q"/>
            </a:pPr>
            <a:r>
              <a:rPr lang="en-US" altLang="en-US" sz="1600" b="1" cap="none" dirty="0" smtClean="0">
                <a:latin typeface="Batang" panose="02030600000101010101" pitchFamily="18" charset="-127"/>
                <a:ea typeface="Batang" panose="02030600000101010101" pitchFamily="18" charset="-127"/>
              </a:rPr>
              <a:t>Government Support</a:t>
            </a:r>
          </a:p>
          <a:p>
            <a:pPr marL="571500" indent="-571500">
              <a:buFont typeface="Wingdings" panose="05000000000000000000" pitchFamily="2" charset="2"/>
              <a:buChar char="q"/>
            </a:pPr>
            <a:r>
              <a:rPr lang="en-US" altLang="en-US" sz="1600" b="1" cap="none" dirty="0" smtClean="0">
                <a:latin typeface="Batang" panose="02030600000101010101" pitchFamily="18" charset="-127"/>
                <a:ea typeface="Batang" panose="02030600000101010101" pitchFamily="18" charset="-127"/>
              </a:rPr>
              <a:t>Enabling Environment </a:t>
            </a:r>
          </a:p>
          <a:p>
            <a:pPr marL="571500" indent="-571500">
              <a:buFont typeface="Wingdings" panose="05000000000000000000" pitchFamily="2" charset="2"/>
              <a:buChar char="q"/>
            </a:pPr>
            <a:r>
              <a:rPr lang="en-US" altLang="en-US" sz="1600" b="1" cap="none" dirty="0" smtClean="0">
                <a:latin typeface="Batang" panose="02030600000101010101" pitchFamily="18" charset="-127"/>
                <a:ea typeface="Batang" panose="02030600000101010101" pitchFamily="18" charset="-127"/>
              </a:rPr>
              <a:t>Consumer/Investor symbiosis</a:t>
            </a:r>
          </a:p>
          <a:p>
            <a:pPr marL="571500" indent="-571500">
              <a:buFont typeface="Wingdings" panose="05000000000000000000" pitchFamily="2" charset="2"/>
              <a:buChar char="q"/>
            </a:pPr>
            <a:r>
              <a:rPr lang="en-US" altLang="en-US" sz="1600" b="1" cap="none" dirty="0" smtClean="0">
                <a:latin typeface="Batang" panose="02030600000101010101" pitchFamily="18" charset="-127"/>
                <a:ea typeface="Batang" panose="02030600000101010101" pitchFamily="18" charset="-127"/>
              </a:rPr>
              <a:t>Economic Stability</a:t>
            </a:r>
            <a:endParaRPr lang="en-US" altLang="en-US" sz="1600" b="1" cap="none" dirty="0">
              <a:latin typeface="Batang" panose="02030600000101010101" pitchFamily="18" charset="-127"/>
              <a:ea typeface="Batang" panose="02030600000101010101" pitchFamily="18" charset="-127"/>
            </a:endParaRPr>
          </a:p>
        </p:txBody>
      </p:sp>
      <p:sp>
        <p:nvSpPr>
          <p:cNvPr id="7" name="Rectangle 79"/>
          <p:cNvSpPr txBox="1">
            <a:spLocks noChangeArrowheads="1"/>
          </p:cNvSpPr>
          <p:nvPr/>
        </p:nvSpPr>
        <p:spPr>
          <a:xfrm>
            <a:off x="8725786" y="5730950"/>
            <a:ext cx="3466214" cy="94629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ltLang="en-US" sz="2800" b="1" dirty="0" smtClean="0">
                <a:solidFill>
                  <a:srgbClr val="FF0000"/>
                </a:solidFill>
              </a:rPr>
              <a:t>We are not there yet</a:t>
            </a:r>
            <a:r>
              <a:rPr lang="en-US" altLang="en-US" sz="2800" b="1" dirty="0" smtClean="0"/>
              <a:t>!</a:t>
            </a:r>
          </a:p>
        </p:txBody>
      </p:sp>
    </p:spTree>
    <p:extLst>
      <p:ext uri="{BB962C8B-B14F-4D97-AF65-F5344CB8AC3E}">
        <p14:creationId xmlns:p14="http://schemas.microsoft.com/office/powerpoint/2010/main" val="2862277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4628</TotalTime>
  <Words>1430</Words>
  <Application>Microsoft Office PowerPoint</Application>
  <PresentationFormat>Widescreen</PresentationFormat>
  <Paragraphs>166</Paragraphs>
  <Slides>21</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Links</vt:lpstr>
      </vt:variant>
      <vt:variant>
        <vt:i4>4</vt:i4>
      </vt:variant>
      <vt:variant>
        <vt:lpstr>Slide Titles</vt:lpstr>
      </vt:variant>
      <vt:variant>
        <vt:i4>21</vt:i4>
      </vt:variant>
    </vt:vector>
  </HeadingPairs>
  <TitlesOfParts>
    <vt:vector size="39" baseType="lpstr">
      <vt:lpstr>Batang</vt:lpstr>
      <vt:lpstr>Aharoni</vt:lpstr>
      <vt:lpstr>Algerian</vt:lpstr>
      <vt:lpstr>Arial</vt:lpstr>
      <vt:lpstr>Calibri</vt:lpstr>
      <vt:lpstr>Candara</vt:lpstr>
      <vt:lpstr>Segoe</vt:lpstr>
      <vt:lpstr>Times New Roman</vt:lpstr>
      <vt:lpstr>Tw Cen MT</vt:lpstr>
      <vt:lpstr>Tw Cen MT Condensed</vt:lpstr>
      <vt:lpstr>Verdana</vt:lpstr>
      <vt:lpstr>Wingdings</vt:lpstr>
      <vt:lpstr>Wingdings 3</vt:lpstr>
      <vt:lpstr>Integral</vt:lpstr>
      <vt:lpstr>\\ncc-nas-01\UserHomeFolder$\CorporatePlanning\nwisi\Documents\SCPM\Statistic - Invest ICT.xlsx!Sheet1!R1C1:R18C7</vt:lpstr>
      <vt:lpstr>\\ncc-nas-01\UserHomeFolder$\CorporatePlanning\nwisi\Documents\SCPM\2015 GLOBAL ICT DEVELOPMENT INDEX.xlsx!IDI!R6C2:R24C6</vt:lpstr>
      <vt:lpstr>\\ncc-nas-01\UserHomeFolder$\CorporatePlanning\fshagari\Documents\SCPM\Annual Report\2013\tables of industry statistics 2013.xlsx!Sheet4![tables of industry statistics 2013.xlsx]Sheet4 Chart 2</vt:lpstr>
      <vt:lpstr>\\ncc-nas-01\UserHomeFolder$\CorporatePlanning\nwisi\Documents\SCPM\ICT Facts Figures 2015.docx!OLE_LINK1</vt:lpstr>
      <vt:lpstr>INVEST IN ICT Nigeria (A world of Limitless possibilities)</vt:lpstr>
      <vt:lpstr>  Table of content </vt:lpstr>
      <vt:lpstr>INTRODUCTION</vt:lpstr>
      <vt:lpstr>ICT Development in Perspective   -  The 8 Cs of the Information Society </vt:lpstr>
      <vt:lpstr>ICT Development in Perspective   -  The 8 Cs of the Information Society </vt:lpstr>
      <vt:lpstr>ICT Development in Perspective    </vt:lpstr>
      <vt:lpstr>PowerPoint Presentation</vt:lpstr>
      <vt:lpstr>Broadband increase &amp; GDP GROWTH</vt:lpstr>
      <vt:lpstr>The Nigerian Market – Score Card</vt:lpstr>
      <vt:lpstr>PowerPoint Presentation</vt:lpstr>
      <vt:lpstr>PowerPoint Presentation</vt:lpstr>
      <vt:lpstr>Statistical Review of Telecommunications Market</vt:lpstr>
      <vt:lpstr>PowerPoint Presentation</vt:lpstr>
      <vt:lpstr>Fact - stats </vt:lpstr>
      <vt:lpstr>Facts -stats</vt:lpstr>
      <vt:lpstr>Facts -stats</vt:lpstr>
      <vt:lpstr>PowerPoint Presentation</vt:lpstr>
      <vt:lpstr>PowerPoint Presentation</vt:lpstr>
      <vt:lpstr>PowerPoint Presentation</vt:lpstr>
      <vt:lpstr>Investing in ICT is the best way for developing countries to get out of crisis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 IN ICT Nigeria (Limitless possibilities)</dc:title>
  <dc:creator>Chioma Ibe</dc:creator>
  <cp:lastModifiedBy>Sunday Ugwuaku</cp:lastModifiedBy>
  <cp:revision>63</cp:revision>
  <cp:lastPrinted>2016-04-18T17:24:54Z</cp:lastPrinted>
  <dcterms:created xsi:type="dcterms:W3CDTF">2016-04-15T12:07:13Z</dcterms:created>
  <dcterms:modified xsi:type="dcterms:W3CDTF">2016-10-21T15:27:50Z</dcterms:modified>
</cp:coreProperties>
</file>